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502900" cy="14846300"/>
  <p:notesSz cx="10502900" cy="148463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717" y="4602353"/>
            <a:ext cx="8927465" cy="3117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rgbClr val="31313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75435" y="8313928"/>
            <a:ext cx="7352030" cy="3711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rgbClr val="31313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rgbClr val="31313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25145" y="3414649"/>
            <a:ext cx="4568761" cy="979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408993" y="3414649"/>
            <a:ext cx="4568761" cy="979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rgbClr val="31313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4552" y="5613400"/>
            <a:ext cx="6400165" cy="596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rgbClr val="31313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5145" y="3414649"/>
            <a:ext cx="9452610" cy="979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570986" y="13807059"/>
            <a:ext cx="3360928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25145" y="13807059"/>
            <a:ext cx="2415667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562088" y="13807059"/>
            <a:ext cx="2415667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png"/><Relationship Id="rId10" Type="http://schemas.openxmlformats.org/officeDocument/2006/relationships/image" Target="../media/image9.jp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2.jpg"/><Relationship Id="rId8" Type="http://schemas.openxmlformats.org/officeDocument/2006/relationships/image" Target="../media/image23.jpg"/><Relationship Id="rId9" Type="http://schemas.openxmlformats.org/officeDocument/2006/relationships/image" Target="../media/image24.jpg"/><Relationship Id="rId10" Type="http://schemas.openxmlformats.org/officeDocument/2006/relationships/image" Target="../media/image25.jpg"/><Relationship Id="rId11" Type="http://schemas.openxmlformats.org/officeDocument/2006/relationships/image" Target="../media/image2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2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Relationship Id="rId4" Type="http://schemas.openxmlformats.org/officeDocument/2006/relationships/image" Target="../media/image33.png"/><Relationship Id="rId5" Type="http://schemas.openxmlformats.org/officeDocument/2006/relationships/image" Target="../media/image34.jpg"/><Relationship Id="rId6" Type="http://schemas.openxmlformats.org/officeDocument/2006/relationships/image" Target="../media/image35.jpg"/><Relationship Id="rId7" Type="http://schemas.openxmlformats.org/officeDocument/2006/relationships/image" Target="../media/image3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jpg"/><Relationship Id="rId6" Type="http://schemas.openxmlformats.org/officeDocument/2006/relationships/image" Target="../media/image41.jpg"/><Relationship Id="rId7" Type="http://schemas.openxmlformats.org/officeDocument/2006/relationships/image" Target="../media/image42.jpg"/><Relationship Id="rId8" Type="http://schemas.openxmlformats.org/officeDocument/2006/relationships/image" Target="../media/image43.png"/><Relationship Id="rId9" Type="http://schemas.openxmlformats.org/officeDocument/2006/relationships/image" Target="../media/image44.jpg"/><Relationship Id="rId10" Type="http://schemas.openxmlformats.org/officeDocument/2006/relationships/image" Target="../media/image45.jpg"/><Relationship Id="rId11" Type="http://schemas.openxmlformats.org/officeDocument/2006/relationships/image" Target="../media/image46.jpg"/><Relationship Id="rId12" Type="http://schemas.openxmlformats.org/officeDocument/2006/relationships/image" Target="../media/image47.jpg"/><Relationship Id="rId13" Type="http://schemas.openxmlformats.org/officeDocument/2006/relationships/image" Target="../media/image48.png"/><Relationship Id="rId14" Type="http://schemas.openxmlformats.org/officeDocument/2006/relationships/image" Target="../media/image49.jpg"/><Relationship Id="rId15" Type="http://schemas.openxmlformats.org/officeDocument/2006/relationships/image" Target="../media/image5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jpg"/><Relationship Id="rId4" Type="http://schemas.openxmlformats.org/officeDocument/2006/relationships/image" Target="../media/image54.jpg"/><Relationship Id="rId5" Type="http://schemas.openxmlformats.org/officeDocument/2006/relationships/image" Target="../media/image55.jpg"/><Relationship Id="rId6" Type="http://schemas.openxmlformats.org/officeDocument/2006/relationships/image" Target="../media/image5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Relationship Id="rId3" Type="http://schemas.openxmlformats.org/officeDocument/2006/relationships/image" Target="../media/image58.jpg"/><Relationship Id="rId4" Type="http://schemas.openxmlformats.org/officeDocument/2006/relationships/image" Target="../media/image59.jpg"/><Relationship Id="rId5" Type="http://schemas.openxmlformats.org/officeDocument/2006/relationships/image" Target="../media/image60.jpg"/><Relationship Id="rId6" Type="http://schemas.openxmlformats.org/officeDocument/2006/relationships/image" Target="../media/image61.jpg"/><Relationship Id="rId7" Type="http://schemas.openxmlformats.org/officeDocument/2006/relationships/image" Target="../media/image62.jpg"/><Relationship Id="rId8" Type="http://schemas.openxmlformats.org/officeDocument/2006/relationships/image" Target="../media/image63.jpg"/><Relationship Id="rId9" Type="http://schemas.openxmlformats.org/officeDocument/2006/relationships/image" Target="../media/image64.jpg"/><Relationship Id="rId10" Type="http://schemas.openxmlformats.org/officeDocument/2006/relationships/image" Target="../media/image65.jpg"/><Relationship Id="rId11" Type="http://schemas.openxmlformats.org/officeDocument/2006/relationships/image" Target="../media/image66.jpg"/><Relationship Id="rId12" Type="http://schemas.openxmlformats.org/officeDocument/2006/relationships/image" Target="../media/image67.jpg"/><Relationship Id="rId13" Type="http://schemas.openxmlformats.org/officeDocument/2006/relationships/image" Target="../media/image68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Relationship Id="rId3" Type="http://schemas.openxmlformats.org/officeDocument/2006/relationships/image" Target="../media/image70.jpg"/><Relationship Id="rId4" Type="http://schemas.openxmlformats.org/officeDocument/2006/relationships/image" Target="../media/image71.jpg"/><Relationship Id="rId5" Type="http://schemas.openxmlformats.org/officeDocument/2006/relationships/image" Target="../media/image72.jpg"/><Relationship Id="rId6" Type="http://schemas.openxmlformats.org/officeDocument/2006/relationships/image" Target="../media/image7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Relationship Id="rId3" Type="http://schemas.openxmlformats.org/officeDocument/2006/relationships/image" Target="../media/image7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25.jpg"/><Relationship Id="rId6" Type="http://schemas.openxmlformats.org/officeDocument/2006/relationships/hyperlink" Target="http://www.uItraexceIIence.me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9537700"/>
            <a:ext cx="9563100" cy="47625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73500" y="6985000"/>
            <a:ext cx="381000" cy="1905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27200" y="4762500"/>
            <a:ext cx="660400" cy="6731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6800" y="4749800"/>
            <a:ext cx="635000" cy="6985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91500" y="4787900"/>
            <a:ext cx="685800" cy="6858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500" y="165100"/>
            <a:ext cx="2146300" cy="2146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49800" y="876300"/>
            <a:ext cx="990600" cy="1231900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5092700" y="8758766"/>
            <a:ext cx="1033144" cy="80645"/>
            <a:chOff x="5092700" y="8758766"/>
            <a:chExt cx="1033144" cy="80645"/>
          </a:xfrm>
        </p:grpSpPr>
        <p:sp>
          <p:nvSpPr>
            <p:cNvPr id="10" name="object 10" descr=""/>
            <p:cNvSpPr/>
            <p:nvPr/>
          </p:nvSpPr>
          <p:spPr>
            <a:xfrm>
              <a:off x="5448300" y="8809566"/>
              <a:ext cx="321945" cy="29845"/>
            </a:xfrm>
            <a:custGeom>
              <a:avLst/>
              <a:gdLst/>
              <a:ahLst/>
              <a:cxnLst/>
              <a:rect l="l" t="t" r="r" b="b"/>
              <a:pathLst>
                <a:path w="321945" h="29845">
                  <a:moveTo>
                    <a:pt x="0" y="0"/>
                  </a:moveTo>
                  <a:lnTo>
                    <a:pt x="321733" y="0"/>
                  </a:lnTo>
                  <a:lnTo>
                    <a:pt x="321733" y="29633"/>
                  </a:lnTo>
                  <a:lnTo>
                    <a:pt x="0" y="29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092700" y="8824383"/>
              <a:ext cx="321945" cy="0"/>
            </a:xfrm>
            <a:custGeom>
              <a:avLst/>
              <a:gdLst/>
              <a:ahLst/>
              <a:cxnLst/>
              <a:rect l="l" t="t" r="r" b="b"/>
              <a:pathLst>
                <a:path w="321945" h="0">
                  <a:moveTo>
                    <a:pt x="0" y="0"/>
                  </a:moveTo>
                  <a:lnTo>
                    <a:pt x="321733" y="0"/>
                  </a:lnTo>
                </a:path>
              </a:pathLst>
            </a:custGeom>
            <a:ln w="29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448300" y="8796866"/>
              <a:ext cx="321945" cy="29845"/>
            </a:xfrm>
            <a:custGeom>
              <a:avLst/>
              <a:gdLst/>
              <a:ahLst/>
              <a:cxnLst/>
              <a:rect l="l" t="t" r="r" b="b"/>
              <a:pathLst>
                <a:path w="321945" h="29845">
                  <a:moveTo>
                    <a:pt x="0" y="0"/>
                  </a:moveTo>
                  <a:lnTo>
                    <a:pt x="321733" y="0"/>
                  </a:lnTo>
                  <a:lnTo>
                    <a:pt x="321733" y="29633"/>
                  </a:lnTo>
                  <a:lnTo>
                    <a:pt x="0" y="29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803900" y="8811683"/>
              <a:ext cx="321945" cy="0"/>
            </a:xfrm>
            <a:custGeom>
              <a:avLst/>
              <a:gdLst/>
              <a:ahLst/>
              <a:cxnLst/>
              <a:rect l="l" t="t" r="r" b="b"/>
              <a:pathLst>
                <a:path w="321945" h="0">
                  <a:moveTo>
                    <a:pt x="0" y="0"/>
                  </a:moveTo>
                  <a:lnTo>
                    <a:pt x="321733" y="0"/>
                  </a:lnTo>
                </a:path>
              </a:pathLst>
            </a:custGeom>
            <a:ln w="29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448300" y="8784166"/>
              <a:ext cx="321945" cy="29845"/>
            </a:xfrm>
            <a:custGeom>
              <a:avLst/>
              <a:gdLst/>
              <a:ahLst/>
              <a:cxnLst/>
              <a:rect l="l" t="t" r="r" b="b"/>
              <a:pathLst>
                <a:path w="321945" h="29845">
                  <a:moveTo>
                    <a:pt x="0" y="0"/>
                  </a:moveTo>
                  <a:lnTo>
                    <a:pt x="321733" y="0"/>
                  </a:lnTo>
                  <a:lnTo>
                    <a:pt x="321733" y="29633"/>
                  </a:lnTo>
                  <a:lnTo>
                    <a:pt x="0" y="29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803900" y="8773583"/>
              <a:ext cx="321945" cy="0"/>
            </a:xfrm>
            <a:custGeom>
              <a:avLst/>
              <a:gdLst/>
              <a:ahLst/>
              <a:cxnLst/>
              <a:rect l="l" t="t" r="r" b="b"/>
              <a:pathLst>
                <a:path w="321945" h="0">
                  <a:moveTo>
                    <a:pt x="0" y="0"/>
                  </a:moveTo>
                  <a:lnTo>
                    <a:pt x="321733" y="0"/>
                  </a:lnTo>
                </a:path>
              </a:pathLst>
            </a:custGeom>
            <a:ln w="29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7048500" y="8619066"/>
            <a:ext cx="3454400" cy="29845"/>
            <a:chOff x="7048500" y="8619066"/>
            <a:chExt cx="3454400" cy="29845"/>
          </a:xfrm>
        </p:grpSpPr>
        <p:sp>
          <p:nvSpPr>
            <p:cNvPr id="17" name="object 17" descr=""/>
            <p:cNvSpPr/>
            <p:nvPr/>
          </p:nvSpPr>
          <p:spPr>
            <a:xfrm>
              <a:off x="7048500" y="8633883"/>
              <a:ext cx="398145" cy="0"/>
            </a:xfrm>
            <a:custGeom>
              <a:avLst/>
              <a:gdLst/>
              <a:ahLst/>
              <a:cxnLst/>
              <a:rect l="l" t="t" r="r" b="b"/>
              <a:pathLst>
                <a:path w="398145" h="0">
                  <a:moveTo>
                    <a:pt x="0" y="0"/>
                  </a:moveTo>
                  <a:lnTo>
                    <a:pt x="397933" y="0"/>
                  </a:lnTo>
                </a:path>
              </a:pathLst>
            </a:custGeom>
            <a:ln w="29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480300" y="8619066"/>
              <a:ext cx="3022600" cy="29845"/>
            </a:xfrm>
            <a:custGeom>
              <a:avLst/>
              <a:gdLst/>
              <a:ahLst/>
              <a:cxnLst/>
              <a:rect l="l" t="t" r="r" b="b"/>
              <a:pathLst>
                <a:path w="3022600" h="29845">
                  <a:moveTo>
                    <a:pt x="0" y="0"/>
                  </a:moveTo>
                  <a:lnTo>
                    <a:pt x="3022600" y="0"/>
                  </a:lnTo>
                  <a:lnTo>
                    <a:pt x="3022600" y="29633"/>
                  </a:lnTo>
                  <a:lnTo>
                    <a:pt x="0" y="29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6489700" y="7909983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5" h="0">
                <a:moveTo>
                  <a:pt x="0" y="0"/>
                </a:moveTo>
                <a:lnTo>
                  <a:pt x="347133" y="0"/>
                </a:lnTo>
              </a:path>
            </a:pathLst>
          </a:custGeom>
          <a:ln w="296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921500" y="7895166"/>
            <a:ext cx="3581400" cy="29845"/>
          </a:xfrm>
          <a:custGeom>
            <a:avLst/>
            <a:gdLst/>
            <a:ahLst/>
            <a:cxnLst/>
            <a:rect l="l" t="t" r="r" b="b"/>
            <a:pathLst>
              <a:path w="3581400" h="29845">
                <a:moveTo>
                  <a:pt x="0" y="0"/>
                </a:moveTo>
                <a:lnTo>
                  <a:pt x="3581400" y="0"/>
                </a:lnTo>
                <a:lnTo>
                  <a:pt x="3581400" y="29633"/>
                </a:lnTo>
                <a:lnTo>
                  <a:pt x="0" y="2963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5118100" y="8623300"/>
            <a:ext cx="660400" cy="50800"/>
            <a:chOff x="5118100" y="8623300"/>
            <a:chExt cx="660400" cy="50800"/>
          </a:xfrm>
        </p:grpSpPr>
        <p:pic>
          <p:nvPicPr>
            <p:cNvPr id="22" name="object 2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8100" y="8623300"/>
              <a:ext cx="660400" cy="50800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118100" y="8623300"/>
              <a:ext cx="647700" cy="38100"/>
            </a:xfrm>
            <a:custGeom>
              <a:avLst/>
              <a:gdLst/>
              <a:ahLst/>
              <a:cxnLst/>
              <a:rect l="l" t="t" r="r" b="b"/>
              <a:pathLst>
                <a:path w="647700" h="38100">
                  <a:moveTo>
                    <a:pt x="647700" y="38100"/>
                  </a:moveTo>
                  <a:lnTo>
                    <a:pt x="0" y="38100"/>
                  </a:lnTo>
                  <a:lnTo>
                    <a:pt x="0" y="0"/>
                  </a:lnTo>
                  <a:lnTo>
                    <a:pt x="647700" y="0"/>
                  </a:lnTo>
                  <a:lnTo>
                    <a:pt x="647700" y="38100"/>
                  </a:lnTo>
                  <a:close/>
                </a:path>
              </a:pathLst>
            </a:custGeom>
            <a:solidFill>
              <a:srgbClr val="B79D7A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05600" y="12280900"/>
            <a:ext cx="698500" cy="1003300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47800" y="5803900"/>
            <a:ext cx="1130300" cy="152400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263900" y="5803900"/>
            <a:ext cx="685800" cy="152400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78400" y="5816600"/>
            <a:ext cx="444500" cy="139700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505700" y="11811000"/>
            <a:ext cx="2679700" cy="1447800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078335" y="2153708"/>
            <a:ext cx="4238625" cy="56515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600200" algn="l"/>
              </a:tabLst>
            </a:pPr>
            <a:r>
              <a:rPr dirty="0" sz="3550" spc="-605">
                <a:solidFill>
                  <a:srgbClr val="000000"/>
                </a:solidFill>
              </a:rPr>
              <a:t>ULTRA</a:t>
            </a:r>
            <a:r>
              <a:rPr dirty="0" sz="3550">
                <a:solidFill>
                  <a:srgbClr val="000000"/>
                </a:solidFill>
              </a:rPr>
              <a:t>	</a:t>
            </a:r>
            <a:r>
              <a:rPr dirty="0" sz="3550" spc="-595">
                <a:solidFill>
                  <a:srgbClr val="000000"/>
                </a:solidFill>
              </a:rPr>
              <a:t>EXCELLENCE</a:t>
            </a:r>
            <a:endParaRPr sz="3550"/>
          </a:p>
        </p:txBody>
      </p:sp>
      <p:sp>
        <p:nvSpPr>
          <p:cNvPr id="30" name="object 30" descr=""/>
          <p:cNvSpPr txBox="1"/>
          <p:nvPr/>
        </p:nvSpPr>
        <p:spPr>
          <a:xfrm>
            <a:off x="2262226" y="2721201"/>
            <a:ext cx="5961380" cy="114300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ctr" marL="59055">
              <a:lnSpc>
                <a:spcPct val="100000"/>
              </a:lnSpc>
              <a:spcBef>
                <a:spcPts val="320"/>
              </a:spcBef>
            </a:pPr>
            <a:r>
              <a:rPr dirty="0" sz="1850">
                <a:latin typeface="Cambria"/>
                <a:cs typeface="Cambria"/>
              </a:rPr>
              <a:t>BUILDING</a:t>
            </a:r>
            <a:r>
              <a:rPr dirty="0" sz="1850" spc="305">
                <a:latin typeface="Cambria"/>
                <a:cs typeface="Cambria"/>
              </a:rPr>
              <a:t> </a:t>
            </a:r>
            <a:r>
              <a:rPr dirty="0" sz="1850" spc="80">
                <a:latin typeface="Cambria"/>
                <a:cs typeface="Cambria"/>
              </a:rPr>
              <a:t>CONTRACTING</a:t>
            </a:r>
            <a:endParaRPr sz="185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dirty="0" sz="4850">
                <a:solidFill>
                  <a:srgbClr val="313131"/>
                </a:solidFill>
                <a:latin typeface="Cambria"/>
                <a:cs typeface="Cambria"/>
              </a:rPr>
              <a:t>Empower</a:t>
            </a:r>
            <a:r>
              <a:rPr dirty="0" sz="4850" spc="505">
                <a:solidFill>
                  <a:srgbClr val="313131"/>
                </a:solidFill>
                <a:latin typeface="Cambria"/>
                <a:cs typeface="Cambria"/>
              </a:rPr>
              <a:t> </a:t>
            </a:r>
            <a:r>
              <a:rPr dirty="0" sz="4850">
                <a:solidFill>
                  <a:srgbClr val="333333"/>
                </a:solidFill>
                <a:latin typeface="Cambria"/>
                <a:cs typeface="Cambria"/>
              </a:rPr>
              <a:t>Your</a:t>
            </a:r>
            <a:r>
              <a:rPr dirty="0" sz="4850" spc="35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4850" spc="50">
                <a:solidFill>
                  <a:srgbClr val="313131"/>
                </a:solidFill>
                <a:latin typeface="Cambria"/>
                <a:cs typeface="Cambria"/>
              </a:rPr>
              <a:t>Vision</a:t>
            </a:r>
            <a:endParaRPr sz="4850">
              <a:latin typeface="Cambria"/>
              <a:cs typeface="Cambri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195103" y="5760861"/>
            <a:ext cx="1223645" cy="237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50" spc="-10">
                <a:solidFill>
                  <a:srgbClr val="313131"/>
                </a:solidFill>
                <a:latin typeface="Cambria"/>
                <a:cs typeface="Cambria"/>
              </a:rPr>
              <a:t>JiIfrasLrur:tub</a:t>
            </a:r>
            <a:r>
              <a:rPr dirty="0" sz="1350" spc="-10">
                <a:solidFill>
                  <a:srgbClr val="333333"/>
                </a:solidFill>
                <a:latin typeface="Cambria"/>
                <a:cs typeface="Cambria"/>
              </a:rPr>
              <a:t>e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877313" y="5760861"/>
            <a:ext cx="1161415" cy="237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68300" algn="l"/>
              </a:tabLst>
            </a:pPr>
            <a:r>
              <a:rPr dirty="0" sz="1350" spc="-25">
                <a:solidFill>
                  <a:srgbClr val="313131"/>
                </a:solidFill>
                <a:latin typeface="Cambria"/>
                <a:cs typeface="Cambria"/>
              </a:rPr>
              <a:t>.\1</a:t>
            </a:r>
            <a:r>
              <a:rPr dirty="0" sz="1350">
                <a:solidFill>
                  <a:srgbClr val="313131"/>
                </a:solidFill>
                <a:latin typeface="Cambria"/>
                <a:cs typeface="Cambria"/>
              </a:rPr>
              <a:t>	</a:t>
            </a:r>
            <a:r>
              <a:rPr dirty="0" sz="1350" spc="10">
                <a:solidFill>
                  <a:srgbClr val="313131"/>
                </a:solidFill>
                <a:latin typeface="Cambria"/>
                <a:cs typeface="Cambria"/>
              </a:rPr>
              <a:t>citcil</a:t>
            </a:r>
            <a:r>
              <a:rPr dirty="0" sz="1350" spc="-60">
                <a:solidFill>
                  <a:srgbClr val="313131"/>
                </a:solidFill>
                <a:latin typeface="Cambria"/>
                <a:cs typeface="Cambria"/>
              </a:rPr>
              <a:t> </a:t>
            </a:r>
            <a:r>
              <a:rPr dirty="0" sz="1350" spc="-10">
                <a:solidFill>
                  <a:srgbClr val="313131"/>
                </a:solidFill>
                <a:latin typeface="Cambria"/>
                <a:cs typeface="Cambria"/>
              </a:rPr>
              <a:t>azlcc</a:t>
            </a:r>
            <a:endParaRPr sz="1350">
              <a:latin typeface="Cambria"/>
              <a:cs typeface="Cambria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00" y="8801100"/>
            <a:ext cx="9321800" cy="58166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" y="419100"/>
            <a:ext cx="520700" cy="63500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662516" y="1316570"/>
            <a:ext cx="0" cy="2658745"/>
          </a:xfrm>
          <a:custGeom>
            <a:avLst/>
            <a:gdLst/>
            <a:ahLst/>
            <a:cxnLst/>
            <a:rect l="l" t="t" r="r" b="b"/>
            <a:pathLst>
              <a:path w="0" h="2658745">
                <a:moveTo>
                  <a:pt x="0" y="26585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13316" y="1316570"/>
            <a:ext cx="0" cy="2658745"/>
          </a:xfrm>
          <a:custGeom>
            <a:avLst/>
            <a:gdLst/>
            <a:ahLst/>
            <a:cxnLst/>
            <a:rect l="l" t="t" r="r" b="b"/>
            <a:pathLst>
              <a:path w="0" h="2658745">
                <a:moveTo>
                  <a:pt x="0" y="26585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806516" y="1303870"/>
            <a:ext cx="0" cy="2849245"/>
          </a:xfrm>
          <a:custGeom>
            <a:avLst/>
            <a:gdLst/>
            <a:ahLst/>
            <a:cxnLst/>
            <a:rect l="l" t="t" r="r" b="b"/>
            <a:pathLst>
              <a:path w="0" h="2849245">
                <a:moveTo>
                  <a:pt x="0" y="28490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857316" y="1303870"/>
            <a:ext cx="0" cy="2849245"/>
          </a:xfrm>
          <a:custGeom>
            <a:avLst/>
            <a:gdLst/>
            <a:ahLst/>
            <a:cxnLst/>
            <a:rect l="l" t="t" r="r" b="b"/>
            <a:pathLst>
              <a:path w="0" h="2849245">
                <a:moveTo>
                  <a:pt x="0" y="28490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47700" y="1394887"/>
            <a:ext cx="2849245" cy="0"/>
          </a:xfrm>
          <a:custGeom>
            <a:avLst/>
            <a:gdLst/>
            <a:ahLst/>
            <a:cxnLst/>
            <a:rect l="l" t="t" r="r" b="b"/>
            <a:pathLst>
              <a:path w="2849245" h="0">
                <a:moveTo>
                  <a:pt x="0" y="0"/>
                </a:moveTo>
                <a:lnTo>
                  <a:pt x="28490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213600" y="1356787"/>
            <a:ext cx="2658745" cy="0"/>
          </a:xfrm>
          <a:custGeom>
            <a:avLst/>
            <a:gdLst/>
            <a:ahLst/>
            <a:cxnLst/>
            <a:rect l="l" t="t" r="r" b="b"/>
            <a:pathLst>
              <a:path w="2658745" h="0">
                <a:moveTo>
                  <a:pt x="0" y="0"/>
                </a:moveTo>
                <a:lnTo>
                  <a:pt x="26585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7700" y="1331387"/>
            <a:ext cx="2849245" cy="0"/>
          </a:xfrm>
          <a:custGeom>
            <a:avLst/>
            <a:gdLst/>
            <a:ahLst/>
            <a:cxnLst/>
            <a:rect l="l" t="t" r="r" b="b"/>
            <a:pathLst>
              <a:path w="2849245" h="0">
                <a:moveTo>
                  <a:pt x="0" y="0"/>
                </a:moveTo>
                <a:lnTo>
                  <a:pt x="28490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7213600" y="1305987"/>
            <a:ext cx="2658745" cy="0"/>
          </a:xfrm>
          <a:custGeom>
            <a:avLst/>
            <a:gdLst/>
            <a:ahLst/>
            <a:cxnLst/>
            <a:rect l="l" t="t" r="r" b="b"/>
            <a:pathLst>
              <a:path w="2658745" h="0">
                <a:moveTo>
                  <a:pt x="0" y="0"/>
                </a:moveTo>
                <a:lnTo>
                  <a:pt x="26585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8600" y="863600"/>
            <a:ext cx="1574800" cy="101600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215642" y="509763"/>
            <a:ext cx="211645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-100">
                <a:latin typeface="Arial Black"/>
                <a:cs typeface="Arial Black"/>
              </a:rPr>
              <a:t>UtTBA</a:t>
            </a:r>
            <a:r>
              <a:rPr dirty="0" sz="1700" spc="25">
                <a:latin typeface="Arial Black"/>
                <a:cs typeface="Arial Black"/>
              </a:rPr>
              <a:t> </a:t>
            </a:r>
            <a:r>
              <a:rPr dirty="0" sz="1700" spc="-225">
                <a:latin typeface="Arial Black"/>
                <a:cs typeface="Arial Black"/>
              </a:rPr>
              <a:t>EXCELLENCE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98036" y="1742369"/>
            <a:ext cx="8902065" cy="31997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5875">
              <a:lnSpc>
                <a:spcPct val="100000"/>
              </a:lnSpc>
              <a:spcBef>
                <a:spcPts val="130"/>
              </a:spcBef>
            </a:pPr>
            <a:r>
              <a:rPr dirty="0" sz="2400" spc="-65">
                <a:solidFill>
                  <a:srgbClr val="313131"/>
                </a:solidFill>
                <a:latin typeface="Lucida Sans Unicode"/>
                <a:cs typeface="Lucida Sans Unicode"/>
              </a:rPr>
              <a:t>Ultra</a:t>
            </a:r>
            <a:r>
              <a:rPr dirty="0" sz="2400" spc="-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85">
                <a:solidFill>
                  <a:srgbClr val="313131"/>
                </a:solidFill>
                <a:latin typeface="Lucida Sans Unicode"/>
                <a:cs typeface="Lucida Sans Unicode"/>
              </a:rPr>
              <a:t>Excellence</a:t>
            </a:r>
            <a:r>
              <a:rPr dirty="0" sz="2400" spc="-6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35">
                <a:solidFill>
                  <a:srgbClr val="313131"/>
                </a:solidFill>
                <a:latin typeface="Lucida Sans Unicode"/>
                <a:cs typeface="Lucida Sans Unicode"/>
              </a:rPr>
              <a:t>Building</a:t>
            </a:r>
            <a:r>
              <a:rPr dirty="0" sz="2400" spc="-229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75">
                <a:solidFill>
                  <a:srgbClr val="313131"/>
                </a:solidFill>
                <a:latin typeface="Lucida Sans Unicode"/>
                <a:cs typeface="Lucida Sans Unicode"/>
              </a:rPr>
              <a:t>Contracting</a:t>
            </a:r>
            <a:r>
              <a:rPr dirty="0" sz="2400" spc="-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135" b="1">
                <a:solidFill>
                  <a:srgbClr val="313131"/>
                </a:solidFill>
                <a:latin typeface="Arial"/>
                <a:cs typeface="Arial"/>
              </a:rPr>
              <a:t>L.L.C.</a:t>
            </a:r>
            <a:r>
              <a:rPr dirty="0" sz="2400" b="1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13131"/>
                </a:solidFill>
                <a:latin typeface="Lucida Sans Unicode"/>
                <a:cs typeface="Lucida Sans Unicode"/>
              </a:rPr>
              <a:t>(UEBCC)</a:t>
            </a:r>
            <a:endParaRPr sz="2400">
              <a:latin typeface="Lucida Sans Unicode"/>
              <a:cs typeface="Lucida Sans Unicode"/>
            </a:endParaRPr>
          </a:p>
          <a:p>
            <a:pPr algn="just" marL="24130" marR="492759" indent="5715">
              <a:lnSpc>
                <a:spcPct val="138900"/>
              </a:lnSpc>
              <a:spcBef>
                <a:spcPts val="1120"/>
              </a:spcBef>
            </a:pPr>
            <a:r>
              <a:rPr dirty="0" sz="1500" spc="5">
                <a:solidFill>
                  <a:srgbClr val="313131"/>
                </a:solidFill>
                <a:latin typeface="Lucida Sans Unicode"/>
                <a:cs typeface="Lucida Sans Unicode"/>
              </a:rPr>
              <a:t>We</a:t>
            </a:r>
            <a:r>
              <a:rPr dirty="0" sz="1500" spc="-1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0">
                <a:solidFill>
                  <a:srgbClr val="313131"/>
                </a:solidFill>
                <a:latin typeface="Lucida Sans Unicode"/>
                <a:cs typeface="Lucida Sans Unicode"/>
              </a:rPr>
              <a:t>started</a:t>
            </a:r>
            <a:r>
              <a:rPr dirty="0" sz="1500" spc="-8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">
                <a:solidFill>
                  <a:srgbClr val="313131"/>
                </a:solidFill>
                <a:latin typeface="Lucida Sans Unicode"/>
                <a:cs typeface="Lucida Sans Unicode"/>
              </a:rPr>
              <a:t>on</a:t>
            </a:r>
            <a:r>
              <a:rPr dirty="0" sz="1500" spc="-1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15">
                <a:solidFill>
                  <a:srgbClr val="313131"/>
                </a:solidFill>
                <a:latin typeface="Lucida Sans Unicode"/>
                <a:cs typeface="Lucida Sans Unicode"/>
              </a:rPr>
              <a:t>an</a:t>
            </a:r>
            <a:r>
              <a:rPr dirty="0" sz="1500" spc="-17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5">
                <a:solidFill>
                  <a:srgbClr val="313131"/>
                </a:solidFill>
                <a:latin typeface="Lucida Sans Unicode"/>
                <a:cs typeface="Lucida Sans Unicode"/>
              </a:rPr>
              <a:t>ambitious</a:t>
            </a:r>
            <a:r>
              <a:rPr dirty="0" sz="1500" spc="-40">
                <a:solidFill>
                  <a:srgbClr val="313131"/>
                </a:solidFill>
                <a:latin typeface="Lucida Sans Unicode"/>
                <a:cs typeface="Lucida Sans Unicode"/>
              </a:rPr>
              <a:t> vision</a:t>
            </a:r>
            <a:r>
              <a:rPr dirty="0" sz="1500" spc="-9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313131"/>
                </a:solidFill>
                <a:latin typeface="Lucida Sans Unicode"/>
                <a:cs typeface="Lucida Sans Unicode"/>
              </a:rPr>
              <a:t>to</a:t>
            </a:r>
            <a:r>
              <a:rPr dirty="0" sz="1500" spc="-18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313131"/>
                </a:solidFill>
                <a:latin typeface="Lucida Sans Unicode"/>
                <a:cs typeface="Lucida Sans Unicode"/>
              </a:rPr>
              <a:t>become</a:t>
            </a:r>
            <a:r>
              <a:rPr dirty="0" sz="1500" spc="-14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313131"/>
                </a:solidFill>
                <a:latin typeface="Lucida Sans Unicode"/>
                <a:cs typeface="Lucida Sans Unicode"/>
              </a:rPr>
              <a:t>a</a:t>
            </a:r>
            <a:r>
              <a:rPr dirty="0" sz="1500" spc="-1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5">
                <a:solidFill>
                  <a:srgbClr val="313131"/>
                </a:solidFill>
                <a:latin typeface="Lucida Sans Unicode"/>
                <a:cs typeface="Lucida Sans Unicode"/>
              </a:rPr>
              <a:t>fast-</a:t>
            </a:r>
            <a:r>
              <a:rPr dirty="0" sz="1500" spc="-75">
                <a:solidFill>
                  <a:srgbClr val="313131"/>
                </a:solidFill>
                <a:latin typeface="Lucida Sans Unicode"/>
                <a:cs typeface="Lucida Sans Unicode"/>
              </a:rPr>
              <a:t>growing</a:t>
            </a:r>
            <a:r>
              <a:rPr dirty="0" sz="1500" spc="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>
                <a:solidFill>
                  <a:srgbClr val="313131"/>
                </a:solidFill>
                <a:latin typeface="Lucida Sans Unicode"/>
                <a:cs typeface="Lucida Sans Unicode"/>
              </a:rPr>
              <a:t>construction</a:t>
            </a:r>
            <a:r>
              <a:rPr dirty="0" sz="1500" spc="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313131"/>
                </a:solidFill>
                <a:latin typeface="Lucida Sans Unicode"/>
                <a:cs typeface="Lucida Sans Unicode"/>
              </a:rPr>
              <a:t>contracting</a:t>
            </a:r>
            <a:r>
              <a:rPr dirty="0" sz="1500" spc="-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>
                <a:solidFill>
                  <a:srgbClr val="313131"/>
                </a:solidFill>
                <a:latin typeface="Lucida Sans Unicode"/>
                <a:cs typeface="Lucida Sans Unicode"/>
              </a:rPr>
              <a:t>company</a:t>
            </a:r>
            <a:r>
              <a:rPr dirty="0" sz="1500" spc="-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500" spc="36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313131"/>
                </a:solidFill>
                <a:latin typeface="Lucida Sans Unicode"/>
                <a:cs typeface="Lucida Sans Unicode"/>
              </a:rPr>
              <a:t>Dubai,</a:t>
            </a:r>
            <a:r>
              <a:rPr dirty="0" sz="1500" spc="34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313131"/>
                </a:solidFill>
                <a:latin typeface="Lucida Sans Unicode"/>
                <a:cs typeface="Lucida Sans Unicode"/>
              </a:rPr>
              <a:t>having</a:t>
            </a:r>
            <a:r>
              <a:rPr dirty="0" sz="1500" spc="4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313131"/>
                </a:solidFill>
                <a:latin typeface="Lucida Sans Unicode"/>
                <a:cs typeface="Lucida Sans Unicode"/>
              </a:rPr>
              <a:t>branch</a:t>
            </a:r>
            <a:r>
              <a:rPr dirty="0" sz="1500" spc="54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313131"/>
                </a:solidFill>
                <a:latin typeface="Lucida Sans Unicode"/>
                <a:cs typeface="Lucida Sans Unicode"/>
              </a:rPr>
              <a:t>oflice</a:t>
            </a:r>
            <a:r>
              <a:rPr dirty="0" sz="1500" spc="36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5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500" spc="34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0">
                <a:solidFill>
                  <a:srgbClr val="313131"/>
                </a:solidFill>
                <a:latin typeface="Lucida Sans Unicode"/>
                <a:cs typeface="Lucida Sans Unicode"/>
              </a:rPr>
              <a:t>Fujairah</a:t>
            </a:r>
            <a:r>
              <a:rPr dirty="0" sz="1500" spc="5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4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313131"/>
                </a:solidFill>
                <a:latin typeface="Lucida Sans Unicode"/>
                <a:cs typeface="Lucida Sans Unicode"/>
              </a:rPr>
              <a:t>Shaljah.</a:t>
            </a:r>
            <a:r>
              <a:rPr dirty="0" sz="1500" spc="39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">
                <a:solidFill>
                  <a:srgbClr val="313131"/>
                </a:solidFill>
                <a:latin typeface="Lucida Sans Unicode"/>
                <a:cs typeface="Lucida Sans Unicode"/>
              </a:rPr>
              <a:t>We</a:t>
            </a:r>
            <a:r>
              <a:rPr dirty="0" sz="1500" spc="4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313131"/>
                </a:solidFill>
                <a:latin typeface="Lucida Sans Unicode"/>
                <a:cs typeface="Lucida Sans Unicode"/>
              </a:rPr>
              <a:t>have</a:t>
            </a:r>
            <a:r>
              <a:rPr dirty="0" sz="1500" spc="39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60">
                <a:solidFill>
                  <a:srgbClr val="313131"/>
                </a:solidFill>
                <a:latin typeface="Lucida Sans Unicode"/>
                <a:cs typeface="Lucida Sans Unicode"/>
              </a:rPr>
              <a:t>a</a:t>
            </a:r>
            <a:r>
              <a:rPr dirty="0" sz="1500" spc="30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45">
                <a:solidFill>
                  <a:srgbClr val="313131"/>
                </a:solidFill>
                <a:latin typeface="Lucida Sans Unicode"/>
                <a:cs typeface="Lucida Sans Unicode"/>
              </a:rPr>
              <a:t>1:earn</a:t>
            </a:r>
            <a:r>
              <a:rPr dirty="0" sz="1500" spc="204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10">
                <a:solidFill>
                  <a:srgbClr val="313131"/>
                </a:solidFill>
                <a:latin typeface="Lucida Sans Unicode"/>
                <a:cs typeface="Lucida Sans Unicode"/>
              </a:rPr>
              <a:t>1:a</a:t>
            </a:r>
            <a:r>
              <a:rPr dirty="0" sz="1500" spc="4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313131"/>
                </a:solidFill>
                <a:latin typeface="Lucida Sans Unicode"/>
                <a:cs typeface="Lucida Sans Unicode"/>
              </a:rPr>
              <a:t>becom</a:t>
            </a:r>
            <a:r>
              <a:rPr dirty="0" sz="1500">
                <a:solidFill>
                  <a:srgbClr val="313131"/>
                </a:solidFill>
                <a:latin typeface="Lucida Sans Unicode"/>
                <a:cs typeface="Lucida Sans Unicode"/>
              </a:rPr>
              <a:t>e</a:t>
            </a:r>
            <a:r>
              <a:rPr dirty="0" sz="1500" spc="44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60">
                <a:solidFill>
                  <a:srgbClr val="313131"/>
                </a:solidFill>
                <a:latin typeface="Lucida Sans Unicode"/>
                <a:cs typeface="Lucida Sans Unicode"/>
              </a:rPr>
              <a:t>a</a:t>
            </a:r>
            <a:r>
              <a:rPr dirty="0" sz="1500" spc="-9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0">
                <a:solidFill>
                  <a:srgbClr val="313131"/>
                </a:solidFill>
                <a:latin typeface="Lucida Sans Unicode"/>
                <a:cs typeface="Lucida Sans Unicode"/>
              </a:rPr>
              <a:t>well-established</a:t>
            </a:r>
            <a:r>
              <a:rPr dirty="0" sz="1500" spc="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70">
                <a:solidFill>
                  <a:srgbClr val="313131"/>
                </a:solidFill>
                <a:latin typeface="Lucida Sans Unicode"/>
                <a:cs typeface="Lucida Sans Unicode"/>
              </a:rPr>
              <a:t>business</a:t>
            </a:r>
            <a:r>
              <a:rPr dirty="0" sz="1500" spc="2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313131"/>
                </a:solidFill>
                <a:latin typeface="Lucida Sans Unicode"/>
                <a:cs typeface="Lucida Sans Unicode"/>
              </a:rPr>
              <a:t>house</a:t>
            </a:r>
            <a:r>
              <a:rPr dirty="0" sz="1500" spc="8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5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50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0">
                <a:solidFill>
                  <a:srgbClr val="313131"/>
                </a:solidFill>
                <a:latin typeface="Lucida Sans Unicode"/>
                <a:cs typeface="Lucida Sans Unicode"/>
              </a:rPr>
              <a:t>diversified</a:t>
            </a:r>
            <a:r>
              <a:rPr dirty="0" sz="1500" spc="18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0">
                <a:solidFill>
                  <a:srgbClr val="313131"/>
                </a:solidFill>
                <a:latin typeface="Lucida Sans Unicode"/>
                <a:cs typeface="Lucida Sans Unicode"/>
              </a:rPr>
              <a:t>fields</a:t>
            </a:r>
            <a:r>
              <a:rPr dirty="0" sz="1500" spc="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10">
                <a:solidFill>
                  <a:srgbClr val="313131"/>
                </a:solidFill>
                <a:latin typeface="Lucida Sans Unicode"/>
                <a:cs typeface="Lucida Sans Unicode"/>
              </a:rPr>
              <a:t>of</a:t>
            </a:r>
            <a:r>
              <a:rPr dirty="0" sz="1500" spc="1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5">
                <a:solidFill>
                  <a:srgbClr val="313131"/>
                </a:solidFill>
                <a:latin typeface="Lucida Sans Unicode"/>
                <a:cs typeface="Lucida Sans Unicode"/>
              </a:rPr>
              <a:t>Construction</a:t>
            </a:r>
            <a:r>
              <a:rPr dirty="0" sz="1500" spc="3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313131"/>
                </a:solidFill>
                <a:latin typeface="Lucida Sans Unicode"/>
                <a:cs typeface="Lucida Sans Unicode"/>
              </a:rPr>
              <a:t>which</a:t>
            </a:r>
            <a:r>
              <a:rPr dirty="0" sz="1500" spc="1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313131"/>
                </a:solidFill>
                <a:latin typeface="Lucida Sans Unicode"/>
                <a:cs typeface="Lucida Sans Unicode"/>
              </a:rPr>
              <a:t>includes</a:t>
            </a:r>
            <a:r>
              <a:rPr dirty="0" sz="1500" spc="1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8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">
                <a:solidFill>
                  <a:srgbClr val="313131"/>
                </a:solidFill>
                <a:latin typeface="Lucida Sans Unicode"/>
                <a:cs typeface="Lucida Sans Unicode"/>
              </a:rPr>
              <a:t>not</a:t>
            </a:r>
            <a:r>
              <a:rPr dirty="0" sz="150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0">
                <a:solidFill>
                  <a:srgbClr val="313131"/>
                </a:solidFill>
                <a:latin typeface="Lucida Sans Unicode"/>
                <a:cs typeface="Lucida Sans Unicode"/>
              </a:rPr>
              <a:t>limited</a:t>
            </a:r>
            <a:r>
              <a:rPr dirty="0" sz="1500" spc="-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313131"/>
                </a:solidFill>
                <a:latin typeface="Lucida Sans Unicode"/>
                <a:cs typeface="Lucida Sans Unicode"/>
              </a:rPr>
              <a:t>to</a:t>
            </a:r>
            <a:r>
              <a:rPr dirty="0" sz="1500" spc="-26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75">
                <a:solidFill>
                  <a:srgbClr val="313131"/>
                </a:solidFill>
                <a:latin typeface="Lucida Sans Unicode"/>
                <a:cs typeface="Lucida Sans Unicode"/>
              </a:rPr>
              <a:t>Villa</a:t>
            </a:r>
            <a:r>
              <a:rPr dirty="0" sz="1500" spc="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0">
                <a:solidFill>
                  <a:srgbClr val="313131"/>
                </a:solidFill>
                <a:latin typeface="Lucida Sans Unicode"/>
                <a:cs typeface="Lucida Sans Unicode"/>
              </a:rPr>
              <a:t>&amp;</a:t>
            </a:r>
            <a:r>
              <a:rPr dirty="0" sz="1500" spc="-27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313131"/>
                </a:solidFill>
                <a:latin typeface="Lucida Sans Unicode"/>
                <a:cs typeface="Lucida Sans Unicode"/>
              </a:rPr>
              <a:t>Building</a:t>
            </a:r>
            <a:r>
              <a:rPr dirty="0" sz="1500" spc="-14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>
                <a:solidFill>
                  <a:srgbClr val="313131"/>
                </a:solidFill>
                <a:latin typeface="Lucida Sans Unicode"/>
                <a:cs typeface="Lucida Sans Unicode"/>
              </a:rPr>
              <a:t>construction,</a:t>
            </a:r>
            <a:r>
              <a:rPr dirty="0" sz="1500" spc="-1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313131"/>
                </a:solidFill>
                <a:latin typeface="Lucida Sans Unicode"/>
                <a:cs typeface="Lucida Sans Unicode"/>
              </a:rPr>
              <a:t>turnkey</a:t>
            </a:r>
            <a:r>
              <a:rPr dirty="0" sz="1500" spc="-1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45">
                <a:solidFill>
                  <a:srgbClr val="313131"/>
                </a:solidFill>
                <a:latin typeface="Lucida Sans Unicode"/>
                <a:cs typeface="Lucida Sans Unicode"/>
              </a:rPr>
              <a:t>in1:erior</a:t>
            </a:r>
            <a:r>
              <a:rPr dirty="0" sz="1500" spc="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5">
                <a:solidFill>
                  <a:srgbClr val="313131"/>
                </a:solidFill>
                <a:latin typeface="Lucida Sans Unicode"/>
                <a:cs typeface="Lucida Sans Unicode"/>
              </a:rPr>
              <a:t>fi1:out,</a:t>
            </a:r>
            <a:r>
              <a:rPr dirty="0" sz="1500" spc="-2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313131"/>
                </a:solidFill>
                <a:latin typeface="Lucida Sans Unicode"/>
                <a:cs typeface="Lucida Sans Unicode"/>
              </a:rPr>
              <a:t>MEP,</a:t>
            </a:r>
            <a:r>
              <a:rPr dirty="0" sz="1500" spc="-31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313131"/>
                </a:solidFill>
                <a:latin typeface="Lucida Sans Unicode"/>
                <a:cs typeface="Lucida Sans Unicode"/>
              </a:rPr>
              <a:t>infrastructure</a:t>
            </a:r>
            <a:r>
              <a:rPr dirty="0" sz="1500" spc="-2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5">
                <a:solidFill>
                  <a:srgbClr val="313131"/>
                </a:solidFill>
                <a:latin typeface="Lucida Sans Unicode"/>
                <a:cs typeface="Lucida Sans Unicode"/>
              </a:rPr>
              <a:t>etc.</a:t>
            </a:r>
            <a:endParaRPr sz="1500">
              <a:latin typeface="Lucida Sans Unicode"/>
              <a:cs typeface="Lucida Sans Unicode"/>
            </a:endParaRPr>
          </a:p>
          <a:p>
            <a:pPr marL="28575" marR="508000" indent="-16510">
              <a:lnSpc>
                <a:spcPct val="115700"/>
              </a:lnSpc>
              <a:spcBef>
                <a:spcPts val="960"/>
              </a:spcBef>
            </a:pPr>
            <a:r>
              <a:rPr dirty="0" sz="1800" spc="-375">
                <a:solidFill>
                  <a:srgbClr val="313131"/>
                </a:solidFill>
                <a:latin typeface="Arial Black"/>
                <a:cs typeface="Arial Black"/>
              </a:rPr>
              <a:t>The</a:t>
            </a:r>
            <a:r>
              <a:rPr dirty="0" sz="1800" spc="-11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75">
                <a:solidFill>
                  <a:srgbClr val="313131"/>
                </a:solidFill>
                <a:latin typeface="Arial Black"/>
                <a:cs typeface="Arial Black"/>
              </a:rPr>
              <a:t>company</a:t>
            </a:r>
            <a:r>
              <a:rPr dirty="0" sz="1800" spc="4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90">
                <a:solidFill>
                  <a:srgbClr val="313131"/>
                </a:solidFill>
                <a:latin typeface="Arial Black"/>
                <a:cs typeface="Arial Black"/>
              </a:rPr>
              <a:t>has</a:t>
            </a:r>
            <a:r>
              <a:rPr dirty="0" sz="1800" spc="-9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445">
                <a:solidFill>
                  <a:srgbClr val="313131"/>
                </a:solidFill>
                <a:latin typeface="Arial Black"/>
                <a:cs typeface="Arial Black"/>
              </a:rPr>
              <a:t>a</a:t>
            </a:r>
            <a:r>
              <a:rPr dirty="0" sz="1800" spc="-2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60">
                <a:solidFill>
                  <a:srgbClr val="313131"/>
                </a:solidFill>
                <a:latin typeface="Arial Black"/>
                <a:cs typeface="Arial Black"/>
              </a:rPr>
              <a:t>tremendous</a:t>
            </a:r>
            <a:r>
              <a:rPr dirty="0" sz="1800" spc="20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05">
                <a:solidFill>
                  <a:srgbClr val="313131"/>
                </a:solidFill>
                <a:latin typeface="Arial Black"/>
                <a:cs typeface="Arial Black"/>
              </a:rPr>
              <a:t>goodwill</a:t>
            </a:r>
            <a:r>
              <a:rPr dirty="0" sz="1800" spc="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29">
                <a:solidFill>
                  <a:srgbClr val="313131"/>
                </a:solidFill>
                <a:latin typeface="Arial Black"/>
                <a:cs typeface="Arial Black"/>
              </a:rPr>
              <a:t>of</a:t>
            </a:r>
            <a:r>
              <a:rPr dirty="0" sz="1800" spc="-24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05">
                <a:solidFill>
                  <a:srgbClr val="313131"/>
                </a:solidFill>
                <a:latin typeface="Arial Black"/>
                <a:cs typeface="Arial Black"/>
              </a:rPr>
              <a:t>the</a:t>
            </a:r>
            <a:r>
              <a:rPr dirty="0" sz="1800" spc="-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90">
                <a:solidFill>
                  <a:srgbClr val="313131"/>
                </a:solidFill>
                <a:latin typeface="Arial Black"/>
                <a:cs typeface="Arial Black"/>
              </a:rPr>
              <a:t>customers</a:t>
            </a:r>
            <a:r>
              <a:rPr dirty="0" sz="1800" spc="3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20">
                <a:solidFill>
                  <a:srgbClr val="313131"/>
                </a:solidFill>
                <a:latin typeface="Arial Black"/>
                <a:cs typeface="Arial Black"/>
              </a:rPr>
              <a:t>and</a:t>
            </a:r>
            <a:r>
              <a:rPr dirty="0" sz="1800" spc="-5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85">
                <a:solidFill>
                  <a:srgbClr val="313131"/>
                </a:solidFill>
                <a:latin typeface="Arial Black"/>
                <a:cs typeface="Arial Black"/>
              </a:rPr>
              <a:t>associates.</a:t>
            </a:r>
            <a:r>
              <a:rPr dirty="0" sz="1800" spc="4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470">
                <a:solidFill>
                  <a:srgbClr val="313131"/>
                </a:solidFill>
                <a:latin typeface="Arial Black"/>
                <a:cs typeface="Arial Black"/>
              </a:rPr>
              <a:t>We</a:t>
            </a:r>
            <a:r>
              <a:rPr dirty="0" sz="1800" spc="-7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80">
                <a:solidFill>
                  <a:srgbClr val="313131"/>
                </a:solidFill>
                <a:latin typeface="Arial Black"/>
                <a:cs typeface="Arial Black"/>
              </a:rPr>
              <a:t>have</a:t>
            </a:r>
            <a:r>
              <a:rPr dirty="0" sz="1800" spc="-4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40">
                <a:solidFill>
                  <a:srgbClr val="313131"/>
                </a:solidFill>
                <a:latin typeface="Arial Black"/>
                <a:cs typeface="Arial Black"/>
              </a:rPr>
              <a:t>expertise, </a:t>
            </a:r>
            <a:r>
              <a:rPr dirty="0" sz="1800" spc="-400">
                <a:solidFill>
                  <a:srgbClr val="313131"/>
                </a:solidFill>
                <a:latin typeface="Arial Black"/>
                <a:cs typeface="Arial Black"/>
              </a:rPr>
              <a:t>reach</a:t>
            </a:r>
            <a:r>
              <a:rPr dirty="0" sz="1800" spc="-9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55">
                <a:solidFill>
                  <a:srgbClr val="313131"/>
                </a:solidFill>
                <a:latin typeface="Arial Black"/>
                <a:cs typeface="Arial Black"/>
              </a:rPr>
              <a:t>and</a:t>
            </a:r>
            <a:r>
              <a:rPr dirty="0" sz="1800" spc="-9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25">
                <a:solidFill>
                  <a:srgbClr val="313131"/>
                </a:solidFill>
                <a:latin typeface="Arial Black"/>
                <a:cs typeface="Arial Black"/>
              </a:rPr>
              <a:t>financial</a:t>
            </a:r>
            <a:r>
              <a:rPr dirty="0" sz="1800" spc="6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40">
                <a:solidFill>
                  <a:srgbClr val="313131"/>
                </a:solidFill>
                <a:latin typeface="Arial Black"/>
                <a:cs typeface="Arial Black"/>
              </a:rPr>
              <a:t>strength</a:t>
            </a:r>
            <a:r>
              <a:rPr dirty="0" sz="1800" spc="-4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85">
                <a:solidFill>
                  <a:srgbClr val="313131"/>
                </a:solidFill>
                <a:latin typeface="Arial Black"/>
                <a:cs typeface="Arial Black"/>
              </a:rPr>
              <a:t>to</a:t>
            </a:r>
            <a:r>
              <a:rPr dirty="0" sz="1800" spc="-24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15">
                <a:solidFill>
                  <a:srgbClr val="313131"/>
                </a:solidFill>
                <a:latin typeface="Arial Black"/>
                <a:cs typeface="Arial Black"/>
              </a:rPr>
              <a:t>deliver</a:t>
            </a:r>
            <a:r>
              <a:rPr dirty="0" sz="1800" spc="-13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05">
                <a:solidFill>
                  <a:srgbClr val="313131"/>
                </a:solidFill>
                <a:latin typeface="Arial Black"/>
                <a:cs typeface="Arial Black"/>
              </a:rPr>
              <a:t>the</a:t>
            </a:r>
            <a:r>
              <a:rPr dirty="0" sz="1800" spc="-15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50">
                <a:solidFill>
                  <a:srgbClr val="313131"/>
                </a:solidFill>
                <a:latin typeface="Arial Black"/>
                <a:cs typeface="Arial Black"/>
              </a:rPr>
              <a:t>best</a:t>
            </a:r>
            <a:r>
              <a:rPr dirty="0" sz="1800" spc="-15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20">
                <a:solidFill>
                  <a:srgbClr val="313131"/>
                </a:solidFill>
                <a:latin typeface="Arial Black"/>
                <a:cs typeface="Arial Black"/>
              </a:rPr>
              <a:t>solutions.</a:t>
            </a:r>
            <a:endParaRPr sz="1800">
              <a:latin typeface="Arial Black"/>
              <a:cs typeface="Arial Black"/>
            </a:endParaRPr>
          </a:p>
          <a:p>
            <a:pPr marL="22225">
              <a:lnSpc>
                <a:spcPct val="100000"/>
              </a:lnSpc>
              <a:spcBef>
                <a:spcPts val="340"/>
              </a:spcBef>
              <a:tabLst>
                <a:tab pos="8730615" algn="l"/>
              </a:tabLst>
            </a:pPr>
            <a:r>
              <a:rPr dirty="0" sz="1800" spc="-345">
                <a:solidFill>
                  <a:srgbClr val="313131"/>
                </a:solidFill>
                <a:latin typeface="Arial Black"/>
                <a:cs typeface="Arial Black"/>
              </a:rPr>
              <a:t>Sourcing</a:t>
            </a:r>
            <a:r>
              <a:rPr dirty="0" sz="1800" spc="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05">
                <a:solidFill>
                  <a:srgbClr val="313131"/>
                </a:solidFill>
                <a:latin typeface="Arial Black"/>
                <a:cs typeface="Arial Black"/>
              </a:rPr>
              <a:t>the</a:t>
            </a:r>
            <a:r>
              <a:rPr dirty="0" sz="1800" spc="4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80">
                <a:solidFill>
                  <a:srgbClr val="313131"/>
                </a:solidFill>
                <a:latin typeface="Arial Black"/>
                <a:cs typeface="Arial Black"/>
              </a:rPr>
              <a:t>best</a:t>
            </a:r>
            <a:r>
              <a:rPr dirty="0" sz="1800" spc="-3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95">
                <a:solidFill>
                  <a:srgbClr val="313131"/>
                </a:solidFill>
                <a:latin typeface="Arial Black"/>
                <a:cs typeface="Arial Black"/>
              </a:rPr>
              <a:t>talent</a:t>
            </a:r>
            <a:r>
              <a:rPr dirty="0" sz="1800" spc="-2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05">
                <a:solidFill>
                  <a:srgbClr val="313131"/>
                </a:solidFill>
                <a:latin typeface="Arial Black"/>
                <a:cs typeface="Arial Black"/>
              </a:rPr>
              <a:t>from</a:t>
            </a:r>
            <a:r>
              <a:rPr dirty="0" sz="1800" spc="-4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30">
                <a:solidFill>
                  <a:srgbClr val="313131"/>
                </a:solidFill>
                <a:latin typeface="Arial Black"/>
                <a:cs typeface="Arial Black"/>
              </a:rPr>
              <a:t>countries,</a:t>
            </a:r>
            <a:r>
              <a:rPr dirty="0" sz="1800" spc="-1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495">
                <a:solidFill>
                  <a:srgbClr val="313131"/>
                </a:solidFill>
                <a:latin typeface="Arial Black"/>
                <a:cs typeface="Arial Black"/>
              </a:rPr>
              <a:t>UEBCC</a:t>
            </a:r>
            <a:r>
              <a:rPr dirty="0" sz="1800" spc="6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70">
                <a:solidFill>
                  <a:srgbClr val="313131"/>
                </a:solidFill>
                <a:latin typeface="Arial Black"/>
                <a:cs typeface="Arial Black"/>
              </a:rPr>
              <a:t>is</a:t>
            </a:r>
            <a:r>
              <a:rPr dirty="0" sz="180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445">
                <a:solidFill>
                  <a:srgbClr val="313131"/>
                </a:solidFill>
                <a:latin typeface="Arial Black"/>
                <a:cs typeface="Arial Black"/>
              </a:rPr>
              <a:t>a</a:t>
            </a:r>
            <a:r>
              <a:rPr dirty="0" sz="1800" spc="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70">
                <a:solidFill>
                  <a:srgbClr val="313131"/>
                </a:solidFill>
                <a:latin typeface="Arial Black"/>
                <a:cs typeface="Arial Black"/>
              </a:rPr>
              <a:t>boast</a:t>
            </a:r>
            <a:r>
              <a:rPr dirty="0" sz="1800" spc="6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29">
                <a:solidFill>
                  <a:srgbClr val="313131"/>
                </a:solidFill>
                <a:latin typeface="Arial Black"/>
                <a:cs typeface="Arial Black"/>
              </a:rPr>
              <a:t>of </a:t>
            </a:r>
            <a:r>
              <a:rPr dirty="0" sz="1800" spc="-340">
                <a:solidFill>
                  <a:srgbClr val="313131"/>
                </a:solidFill>
                <a:latin typeface="Arial Black"/>
                <a:cs typeface="Arial Black"/>
              </a:rPr>
              <a:t>Plethora</a:t>
            </a:r>
            <a:r>
              <a:rPr dirty="0" sz="1800" spc="12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29">
                <a:solidFill>
                  <a:srgbClr val="313131"/>
                </a:solidFill>
                <a:latin typeface="Arial Black"/>
                <a:cs typeface="Arial Black"/>
              </a:rPr>
              <a:t>of</a:t>
            </a:r>
            <a:r>
              <a:rPr dirty="0" sz="1800" spc="-14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30">
                <a:solidFill>
                  <a:srgbClr val="313131"/>
                </a:solidFill>
                <a:latin typeface="Arial Black"/>
                <a:cs typeface="Arial Black"/>
              </a:rPr>
              <a:t>talents</a:t>
            </a:r>
            <a:r>
              <a:rPr dirty="0" sz="1800" spc="1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95">
                <a:solidFill>
                  <a:srgbClr val="313131"/>
                </a:solidFill>
                <a:latin typeface="Arial Black"/>
                <a:cs typeface="Arial Black"/>
              </a:rPr>
              <a:t>in</a:t>
            </a:r>
            <a:r>
              <a:rPr dirty="0" sz="180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90">
                <a:solidFill>
                  <a:srgbClr val="313131"/>
                </a:solidFill>
                <a:latin typeface="Arial Black"/>
                <a:cs typeface="Arial Black"/>
              </a:rPr>
              <a:t>virtually</a:t>
            </a:r>
            <a:r>
              <a:rPr dirty="0" sz="1800" spc="10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40">
                <a:solidFill>
                  <a:srgbClr val="313131"/>
                </a:solidFill>
                <a:latin typeface="Arial Black"/>
                <a:cs typeface="Arial Black"/>
              </a:rPr>
              <a:t>all</a:t>
            </a:r>
            <a:r>
              <a:rPr dirty="0" sz="1800">
                <a:solidFill>
                  <a:srgbClr val="313131"/>
                </a:solidFill>
                <a:latin typeface="Arial Black"/>
                <a:cs typeface="Arial Black"/>
              </a:rPr>
              <a:t>	</a:t>
            </a:r>
            <a:r>
              <a:rPr dirty="0" sz="1800" spc="-125">
                <a:solidFill>
                  <a:srgbClr val="E0A501"/>
                </a:solidFill>
                <a:latin typeface="Lucida Sans Unicode"/>
                <a:cs typeface="Lucida Sans Unicode"/>
              </a:rPr>
              <a:t>■</a:t>
            </a:r>
            <a:endParaRPr sz="1800">
              <a:latin typeface="Lucida Sans Unicode"/>
              <a:cs typeface="Lucida Sans Unicode"/>
            </a:endParaRPr>
          </a:p>
          <a:p>
            <a:pPr marL="28575">
              <a:lnSpc>
                <a:spcPct val="100000"/>
              </a:lnSpc>
              <a:spcBef>
                <a:spcPts val="340"/>
              </a:spcBef>
            </a:pPr>
            <a:r>
              <a:rPr dirty="0" sz="1800" spc="-320">
                <a:solidFill>
                  <a:srgbClr val="313131"/>
                </a:solidFill>
                <a:latin typeface="Arial Black"/>
                <a:cs typeface="Arial Black"/>
              </a:rPr>
              <a:t>fields</a:t>
            </a:r>
            <a:r>
              <a:rPr dirty="0" sz="1800" spc="-11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35">
                <a:solidFill>
                  <a:srgbClr val="313131"/>
                </a:solidFill>
                <a:latin typeface="Arial Black"/>
                <a:cs typeface="Arial Black"/>
              </a:rPr>
              <a:t>related</a:t>
            </a:r>
            <a:r>
              <a:rPr dirty="0" sz="1800" spc="-12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240">
                <a:solidFill>
                  <a:srgbClr val="313131"/>
                </a:solidFill>
                <a:latin typeface="Arial Black"/>
                <a:cs typeface="Arial Black"/>
              </a:rPr>
              <a:t>to</a:t>
            </a:r>
            <a:r>
              <a:rPr dirty="0" sz="1800" spc="-25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1800" spc="-335">
                <a:solidFill>
                  <a:srgbClr val="313131"/>
                </a:solidFill>
                <a:latin typeface="Arial Black"/>
                <a:cs typeface="Arial Black"/>
              </a:rPr>
              <a:t>construction.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739605" y="4641144"/>
            <a:ext cx="154940" cy="300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800" spc="-50">
                <a:solidFill>
                  <a:srgbClr val="E0A500"/>
                </a:solidFill>
                <a:latin typeface="Arial Black"/>
                <a:cs typeface="Arial Black"/>
              </a:rPr>
              <a:t>^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58158" y="5293724"/>
            <a:ext cx="4133850" cy="2424430"/>
          </a:xfrm>
          <a:prstGeom prst="rect">
            <a:avLst/>
          </a:prstGeom>
        </p:spPr>
        <p:txBody>
          <a:bodyPr wrap="square" lIns="0" tIns="160655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265"/>
              </a:spcBef>
            </a:pPr>
            <a:r>
              <a:rPr dirty="0" sz="1800" spc="75">
                <a:solidFill>
                  <a:srgbClr val="313131"/>
                </a:solidFill>
                <a:latin typeface="Lucida Sans Unicode"/>
                <a:cs typeface="Lucida Sans Unicode"/>
              </a:rPr>
              <a:t>MISSION</a:t>
            </a:r>
            <a:endParaRPr sz="1800">
              <a:latin typeface="Lucida Sans Unicode"/>
              <a:cs typeface="Lucida Sans Unicode"/>
            </a:endParaRPr>
          </a:p>
          <a:p>
            <a:pPr algn="just" marL="12700" marR="5080" indent="-635">
              <a:lnSpc>
                <a:spcPct val="129900"/>
              </a:lnSpc>
              <a:spcBef>
                <a:spcPts val="500"/>
              </a:spcBef>
            </a:pPr>
            <a:r>
              <a:rPr dirty="0" sz="1650" spc="15">
                <a:solidFill>
                  <a:srgbClr val="313131"/>
                </a:solidFill>
                <a:latin typeface="Lucida Sans Unicode"/>
                <a:cs typeface="Lucida Sans Unicode"/>
              </a:rPr>
              <a:t>No</a:t>
            </a:r>
            <a:r>
              <a:rPr dirty="0" sz="1650" spc="-1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313131"/>
                </a:solidFill>
                <a:latin typeface="Lucida Sans Unicode"/>
                <a:cs typeface="Lucida Sans Unicode"/>
              </a:rPr>
              <a:t>be</a:t>
            </a:r>
            <a:r>
              <a:rPr dirty="0" sz="1650" spc="-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20">
                <a:solidFill>
                  <a:srgbClr val="313131"/>
                </a:solidFill>
                <a:latin typeface="Lucida Sans Unicode"/>
                <a:cs typeface="Lucida Sans Unicode"/>
              </a:rPr>
              <a:t>able</a:t>
            </a:r>
            <a:r>
              <a:rPr dirty="0" sz="1650" spc="-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30">
                <a:solidFill>
                  <a:srgbClr val="313131"/>
                </a:solidFill>
                <a:latin typeface="Lucida Sans Unicode"/>
                <a:cs typeface="Lucida Sans Unicode"/>
              </a:rPr>
              <a:t>to</a:t>
            </a:r>
            <a:r>
              <a:rPr dirty="0" sz="16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10">
                <a:solidFill>
                  <a:srgbClr val="313131"/>
                </a:solidFill>
                <a:latin typeface="Lucida Sans Unicode"/>
                <a:cs typeface="Lucida Sans Unicode"/>
              </a:rPr>
              <a:t>meet</a:t>
            </a:r>
            <a:r>
              <a:rPr dirty="0" sz="1650" spc="-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313131"/>
                </a:solidFill>
                <a:latin typeface="Lucida Sans Unicode"/>
                <a:cs typeface="Lucida Sans Unicode"/>
              </a:rPr>
              <a:t>the</a:t>
            </a:r>
            <a:r>
              <a:rPr dirty="0" sz="1650" spc="-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35">
                <a:solidFill>
                  <a:srgbClr val="313131"/>
                </a:solidFill>
                <a:latin typeface="Lucida Sans Unicode"/>
                <a:cs typeface="Lucida Sans Unicode"/>
              </a:rPr>
              <a:t>needs</a:t>
            </a:r>
            <a:r>
              <a:rPr dirty="0" sz="1650" spc="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4">
                <a:solidFill>
                  <a:srgbClr val="313131"/>
                </a:solidFill>
                <a:latin typeface="Lucida Sans Unicode"/>
                <a:cs typeface="Lucida Sans Unicode"/>
              </a:rPr>
              <a:t>of</a:t>
            </a:r>
            <a:r>
              <a:rPr dirty="0" sz="1650" spc="7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313131"/>
                </a:solidFill>
                <a:latin typeface="Lucida Sans Unicode"/>
                <a:cs typeface="Lucida Sans Unicode"/>
              </a:rPr>
              <a:t>their</a:t>
            </a:r>
            <a:r>
              <a:rPr dirty="0" sz="1650" spc="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313131"/>
                </a:solidFill>
                <a:latin typeface="Lucida Sans Unicode"/>
                <a:cs typeface="Lucida Sans Unicode"/>
              </a:rPr>
              <a:t>clients </a:t>
            </a:r>
            <a:r>
              <a:rPr dirty="0" sz="1600" spc="-80">
                <a:solidFill>
                  <a:srgbClr val="313131"/>
                </a:solidFill>
                <a:latin typeface="Lucida Sans Unicode"/>
                <a:cs typeface="Lucida Sans Unicode"/>
              </a:rPr>
              <a:t>whilst</a:t>
            </a:r>
            <a:r>
              <a:rPr dirty="0" sz="1600" spc="-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0">
                <a:solidFill>
                  <a:srgbClr val="313131"/>
                </a:solidFill>
                <a:latin typeface="Lucida Sans Unicode"/>
                <a:cs typeface="Lucida Sans Unicode"/>
              </a:rPr>
              <a:t>exploring</a:t>
            </a:r>
            <a:r>
              <a:rPr dirty="0" sz="1600" spc="-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313131"/>
                </a:solidFill>
                <a:latin typeface="Lucida Sans Unicode"/>
                <a:cs typeface="Lucida Sans Unicode"/>
              </a:rPr>
              <a:t>new</a:t>
            </a:r>
            <a:r>
              <a:rPr dirty="0" sz="1600" spc="-4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313131"/>
                </a:solidFill>
                <a:latin typeface="Lucida Sans Unicode"/>
                <a:cs typeface="Lucida Sans Unicode"/>
              </a:rPr>
              <a:t>opportunities</a:t>
            </a:r>
            <a:r>
              <a:rPr dirty="0" sz="1600" spc="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313131"/>
                </a:solidFill>
                <a:latin typeface="Lucida Sans Unicode"/>
                <a:cs typeface="Lucida Sans Unicode"/>
              </a:rPr>
              <a:t>con- ducting</a:t>
            </a:r>
            <a:r>
              <a:rPr dirty="0" sz="1600" spc="-4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313131"/>
                </a:solidFill>
                <a:latin typeface="Lucida Sans Unicode"/>
                <a:cs typeface="Lucida Sans Unicode"/>
              </a:rPr>
              <a:t>business</a:t>
            </a:r>
            <a:r>
              <a:rPr dirty="0" sz="1600" spc="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600" spc="-10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313131"/>
                </a:solidFill>
                <a:latin typeface="Lucida Sans Unicode"/>
                <a:cs typeface="Lucida Sans Unicode"/>
              </a:rPr>
              <a:t>socially,</a:t>
            </a:r>
            <a:r>
              <a:rPr dirty="0" sz="1600" spc="-6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313131"/>
                </a:solidFill>
                <a:latin typeface="Lucida Sans Unicode"/>
                <a:cs typeface="Lucida Sans Unicode"/>
              </a:rPr>
              <a:t>economically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environmentally</a:t>
            </a:r>
            <a:r>
              <a:rPr dirty="0" sz="1600" spc="6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responsible</a:t>
            </a:r>
            <a:r>
              <a:rPr dirty="0" sz="1600" spc="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manner, </a:t>
            </a:r>
            <a:r>
              <a:rPr dirty="0" sz="1600" spc="-30">
                <a:solidFill>
                  <a:srgbClr val="313131"/>
                </a:solidFill>
                <a:latin typeface="Lucida Sans Unicode"/>
                <a:cs typeface="Lucida Sans Unicode"/>
              </a:rPr>
              <a:t>thereby</a:t>
            </a:r>
            <a:r>
              <a:rPr dirty="0" sz="1600" spc="-10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5">
                <a:solidFill>
                  <a:srgbClr val="313131"/>
                </a:solidFill>
                <a:latin typeface="Lucida Sans Unicode"/>
                <a:cs typeface="Lucida Sans Unicode"/>
              </a:rPr>
              <a:t>creating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313131"/>
                </a:solidFill>
                <a:latin typeface="Lucida Sans Unicode"/>
                <a:cs typeface="Lucida Sans Unicode"/>
              </a:rPr>
              <a:t>value</a:t>
            </a:r>
            <a:r>
              <a:rPr dirty="0" sz="1600" spc="-6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313131"/>
                </a:solidFill>
                <a:latin typeface="Lucida Sans Unicode"/>
                <a:cs typeface="Lucida Sans Unicode"/>
              </a:rPr>
              <a:t>sustainability</a:t>
            </a:r>
            <a:r>
              <a:rPr dirty="0" sz="1600" spc="-7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313131"/>
                </a:solidFill>
                <a:latin typeface="Lucida Sans Unicode"/>
                <a:cs typeface="Lucida Sans Unicode"/>
              </a:rPr>
              <a:t>for </a:t>
            </a:r>
            <a:r>
              <a:rPr dirty="0" sz="1600" spc="-55">
                <a:solidFill>
                  <a:srgbClr val="313131"/>
                </a:solidFill>
                <a:latin typeface="Lucida Sans Unicode"/>
                <a:cs typeface="Lucida Sans Unicode"/>
              </a:rPr>
              <a:t>all</a:t>
            </a:r>
            <a:r>
              <a:rPr dirty="0" sz="1600" spc="-1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313131"/>
                </a:solidFill>
                <a:latin typeface="Lucida Sans Unicode"/>
                <a:cs typeface="Lucida Sans Unicode"/>
              </a:rPr>
              <a:t>their</a:t>
            </a:r>
            <a:r>
              <a:rPr dirty="0" sz="1600" spc="-17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stakeholders."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548115" y="5213610"/>
            <a:ext cx="4133215" cy="3460750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545"/>
              </a:spcBef>
            </a:pPr>
            <a:r>
              <a:rPr dirty="0" sz="2150" spc="-10">
                <a:solidFill>
                  <a:srgbClr val="313131"/>
                </a:solidFill>
                <a:latin typeface="Lucida Sans Unicode"/>
                <a:cs typeface="Lucida Sans Unicode"/>
              </a:rPr>
              <a:t>vl5loN</a:t>
            </a:r>
            <a:endParaRPr sz="2150">
              <a:latin typeface="Lucida Sans Unicode"/>
              <a:cs typeface="Lucida Sans Unicode"/>
            </a:endParaRPr>
          </a:p>
          <a:p>
            <a:pPr algn="just" marL="19050" marR="5080" indent="-6985">
              <a:lnSpc>
                <a:spcPct val="128600"/>
              </a:lnSpc>
              <a:spcBef>
                <a:spcPts val="520"/>
              </a:spcBef>
            </a:pPr>
            <a:r>
              <a:rPr dirty="0" sz="1600" spc="-240">
                <a:solidFill>
                  <a:srgbClr val="313131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1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313131"/>
                </a:solidFill>
                <a:latin typeface="Lucida Sans Unicode"/>
                <a:cs typeface="Lucida Sans Unicode"/>
              </a:rPr>
              <a:t>become</a:t>
            </a:r>
            <a:r>
              <a:rPr dirty="0" sz="1600" spc="-10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313131"/>
                </a:solidFill>
                <a:latin typeface="Lucida Sans Unicode"/>
                <a:cs typeface="Lucida Sans Unicode"/>
              </a:rPr>
              <a:t>pioneers</a:t>
            </a:r>
            <a:r>
              <a:rPr dirty="0" sz="1600" spc="-7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600" spc="-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Building</a:t>
            </a:r>
            <a:r>
              <a:rPr dirty="0" sz="1600" spc="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contracting </a:t>
            </a:r>
            <a:r>
              <a:rPr dirty="0" sz="1650" spc="-110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650" spc="-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95">
                <a:solidFill>
                  <a:srgbClr val="313131"/>
                </a:solidFill>
                <a:latin typeface="Lucida Sans Unicode"/>
                <a:cs typeface="Lucida Sans Unicode"/>
              </a:rPr>
              <a:t>their</a:t>
            </a:r>
            <a:r>
              <a:rPr dirty="0" sz="1650" spc="-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313131"/>
                </a:solidFill>
                <a:latin typeface="Lucida Sans Unicode"/>
                <a:cs typeface="Lucida Sans Unicode"/>
              </a:rPr>
              <a:t>field</a:t>
            </a:r>
            <a:r>
              <a:rPr dirty="0" sz="1650" spc="-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313131"/>
                </a:solidFill>
                <a:latin typeface="Lucida Sans Unicode"/>
                <a:cs typeface="Lucida Sans Unicode"/>
              </a:rPr>
              <a:t>of</a:t>
            </a:r>
            <a:r>
              <a:rPr dirty="0" sz="1650" spc="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95">
                <a:solidFill>
                  <a:srgbClr val="313131"/>
                </a:solidFill>
                <a:latin typeface="Lucida Sans Unicode"/>
                <a:cs typeface="Lucida Sans Unicode"/>
              </a:rPr>
              <a:t>expertise</a:t>
            </a:r>
            <a:r>
              <a:rPr dirty="0" sz="1650" spc="-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5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25">
                <a:solidFill>
                  <a:srgbClr val="313131"/>
                </a:solidFill>
                <a:latin typeface="Lucida Sans Unicode"/>
                <a:cs typeface="Lucida Sans Unicode"/>
              </a:rPr>
              <a:t>from</a:t>
            </a:r>
            <a:r>
              <a:rPr dirty="0" sz="1650" spc="-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313131"/>
                </a:solidFill>
                <a:latin typeface="Lucida Sans Unicode"/>
                <a:cs typeface="Lucida Sans Unicode"/>
              </a:rPr>
              <a:t>it</a:t>
            </a:r>
            <a:r>
              <a:rPr dirty="0" sz="1650" spc="-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313131"/>
                </a:solidFill>
                <a:latin typeface="Lucida Sans Unicode"/>
                <a:cs typeface="Lucida Sans Unicode"/>
              </a:rPr>
              <a:t>expand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313131"/>
                </a:solidFill>
                <a:latin typeface="Lucida Sans Unicode"/>
                <a:cs typeface="Lucida Sans Unicode"/>
              </a:rPr>
              <a:t>become</a:t>
            </a:r>
            <a:r>
              <a:rPr dirty="0" sz="1600" spc="-1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7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Mega</a:t>
            </a:r>
            <a:r>
              <a:rPr dirty="0" sz="1600" spc="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Projects</a:t>
            </a:r>
            <a:r>
              <a:rPr dirty="0" sz="1600" spc="-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90">
                <a:solidFill>
                  <a:srgbClr val="313131"/>
                </a:solidFill>
                <a:latin typeface="Lucida Sans Unicode"/>
                <a:cs typeface="Lucida Sans Unicode"/>
              </a:rPr>
              <a:t>Contractor.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313131"/>
                </a:solidFill>
                <a:latin typeface="Lucida Sans Unicode"/>
                <a:cs typeface="Lucida Sans Unicode"/>
              </a:rPr>
              <a:t>This </a:t>
            </a:r>
            <a:r>
              <a:rPr dirty="0" sz="1650" spc="-20">
                <a:solidFill>
                  <a:srgbClr val="313131"/>
                </a:solidFill>
                <a:latin typeface="Lucida Sans Unicode"/>
                <a:cs typeface="Lucida Sans Unicode"/>
              </a:rPr>
              <a:t>will</a:t>
            </a:r>
            <a:r>
              <a:rPr dirty="0" sz="1650" spc="-114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313131"/>
                </a:solidFill>
                <a:latin typeface="Lucida Sans Unicode"/>
                <a:cs typeface="Lucida Sans Unicode"/>
              </a:rPr>
              <a:t>be</a:t>
            </a:r>
            <a:r>
              <a:rPr dirty="0" sz="1650" spc="-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313131"/>
                </a:solidFill>
                <a:latin typeface="Lucida Sans Unicode"/>
                <a:cs typeface="Lucida Sans Unicode"/>
              </a:rPr>
              <a:t>achieved</a:t>
            </a:r>
            <a:r>
              <a:rPr dirty="0" sz="1650" spc="-2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313131"/>
                </a:solidFill>
                <a:latin typeface="Lucida Sans Unicode"/>
                <a:cs typeface="Lucida Sans Unicode"/>
              </a:rPr>
              <a:t>through</a:t>
            </a:r>
            <a:r>
              <a:rPr dirty="0" sz="1650" spc="-7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313131"/>
                </a:solidFill>
                <a:latin typeface="Lucida Sans Unicode"/>
                <a:cs typeface="Lucida Sans Unicode"/>
              </a:rPr>
              <a:t>being</a:t>
            </a:r>
            <a:r>
              <a:rPr dirty="0" sz="1650" spc="-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0">
                <a:solidFill>
                  <a:srgbClr val="313131"/>
                </a:solidFill>
                <a:latin typeface="Lucida Sans Unicode"/>
                <a:cs typeface="Lucida Sans Unicode"/>
              </a:rPr>
              <a:t>daring</a:t>
            </a:r>
            <a:r>
              <a:rPr dirty="0" sz="1650" spc="-7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313131"/>
                </a:solidFill>
                <a:latin typeface="Lucida Sans Unicode"/>
                <a:cs typeface="Lucida Sans Unicode"/>
              </a:rPr>
              <a:t>and </a:t>
            </a:r>
            <a:r>
              <a:rPr dirty="0" sz="1600" spc="-45">
                <a:solidFill>
                  <a:srgbClr val="313131"/>
                </a:solidFill>
                <a:latin typeface="Lucida Sans Unicode"/>
                <a:cs typeface="Lucida Sans Unicode"/>
              </a:rPr>
              <a:t>persistent</a:t>
            </a:r>
            <a:r>
              <a:rPr dirty="0" sz="1600" spc="4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600" spc="-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313131"/>
                </a:solidFill>
                <a:latin typeface="Lucida Sans Unicode"/>
                <a:cs typeface="Lucida Sans Unicode"/>
              </a:rPr>
              <a:t>finding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new</a:t>
            </a:r>
            <a:r>
              <a:rPr dirty="0" sz="1600" spc="-9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70">
                <a:solidFill>
                  <a:srgbClr val="313131"/>
                </a:solidFill>
                <a:latin typeface="Lucida Sans Unicode"/>
                <a:cs typeface="Lucida Sans Unicode"/>
              </a:rPr>
              <a:t>business</a:t>
            </a:r>
            <a:r>
              <a:rPr dirty="0" sz="1600" spc="-5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313131"/>
                </a:solidFill>
                <a:latin typeface="Lucida Sans Unicode"/>
                <a:cs typeface="Lucida Sans Unicode"/>
              </a:rPr>
              <a:t>opportu- </a:t>
            </a:r>
            <a:r>
              <a:rPr dirty="0" sz="1600" spc="-45">
                <a:solidFill>
                  <a:srgbClr val="313131"/>
                </a:solidFill>
                <a:latin typeface="Lucida Sans Unicode"/>
                <a:cs typeface="Lucida Sans Unicode"/>
              </a:rPr>
              <a:t>nities</a:t>
            </a:r>
            <a:r>
              <a:rPr dirty="0" sz="1600" spc="-8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in</a:t>
            </a:r>
            <a:r>
              <a:rPr dirty="0" sz="1600" spc="-9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313131"/>
                </a:solidFill>
                <a:latin typeface="Lucida Sans Unicode"/>
                <a:cs typeface="Lucida Sans Unicode"/>
              </a:rPr>
              <a:t>Middle</a:t>
            </a:r>
            <a:r>
              <a:rPr dirty="0" sz="1600" spc="-10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0">
                <a:solidFill>
                  <a:srgbClr val="313131"/>
                </a:solidFill>
                <a:latin typeface="Lucida Sans Unicode"/>
                <a:cs typeface="Lucida Sans Unicode"/>
              </a:rPr>
              <a:t>East.</a:t>
            </a:r>
            <a:r>
              <a:rPr dirty="0" sz="1600" spc="-50">
                <a:solidFill>
                  <a:srgbClr val="313131"/>
                </a:solidFill>
                <a:latin typeface="Lucida Sans Unicode"/>
                <a:cs typeface="Lucida Sans Unicode"/>
              </a:rPr>
              <a:t> Promoting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40">
                <a:solidFill>
                  <a:srgbClr val="313131"/>
                </a:solidFill>
                <a:latin typeface="Lucida Sans Unicode"/>
                <a:cs typeface="Lucida Sans Unicode"/>
              </a:rPr>
              <a:t> culture</a:t>
            </a:r>
            <a:r>
              <a:rPr dirty="0" sz="1600" spc="-8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313131"/>
                </a:solidFill>
                <a:latin typeface="Lucida Sans Unicode"/>
                <a:cs typeface="Lucida Sans Unicode"/>
              </a:rPr>
              <a:t>of 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reliability,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313131"/>
                </a:solidFill>
                <a:latin typeface="Lucida Sans Unicode"/>
                <a:cs typeface="Lucida Sans Unicode"/>
              </a:rPr>
              <a:t>customer</a:t>
            </a:r>
            <a:r>
              <a:rPr dirty="0" sz="1600" spc="-4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313131"/>
                </a:solidFill>
                <a:latin typeface="Lucida Sans Unicode"/>
                <a:cs typeface="Lucida Sans Unicode"/>
              </a:rPr>
              <a:t>satisfaction</a:t>
            </a:r>
            <a:r>
              <a:rPr dirty="0" sz="1600" spc="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social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integrity.</a:t>
            </a:r>
            <a:r>
              <a:rPr dirty="0" sz="1600" spc="204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Developing</a:t>
            </a:r>
            <a:r>
              <a:rPr dirty="0" sz="1600" spc="30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19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313131"/>
                </a:solidFill>
                <a:latin typeface="Lucida Sans Unicode"/>
                <a:cs typeface="Lucida Sans Unicode"/>
              </a:rPr>
              <a:t>Inspiring</a:t>
            </a:r>
            <a:r>
              <a:rPr dirty="0" sz="1600" spc="204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313131"/>
                </a:solidFill>
                <a:latin typeface="Lucida Sans Unicode"/>
                <a:cs typeface="Lucida Sans Unicode"/>
              </a:rPr>
              <a:t>their </a:t>
            </a:r>
            <a:r>
              <a:rPr dirty="0" sz="1700" spc="-45">
                <a:solidFill>
                  <a:srgbClr val="313131"/>
                </a:solidFill>
                <a:latin typeface="Lucida Sans Unicode"/>
                <a:cs typeface="Lucida Sans Unicode"/>
              </a:rPr>
              <a:t>workforce.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12852400"/>
            <a:ext cx="2565400" cy="19431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5400" y="9588500"/>
            <a:ext cx="1600200" cy="10668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3600" y="9575800"/>
            <a:ext cx="1600200" cy="10668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86400" y="9575800"/>
            <a:ext cx="1600200" cy="10668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94600" y="9575800"/>
            <a:ext cx="1346200" cy="10668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54400" y="7556500"/>
            <a:ext cx="800100" cy="10541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11800" y="7556500"/>
            <a:ext cx="1600200" cy="10668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94600" y="7950200"/>
            <a:ext cx="1587500" cy="6604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35000" y="469900"/>
            <a:ext cx="609600" cy="762000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662516" y="1570570"/>
            <a:ext cx="0" cy="2658745"/>
          </a:xfrm>
          <a:custGeom>
            <a:avLst/>
            <a:gdLst/>
            <a:ahLst/>
            <a:cxnLst/>
            <a:rect l="l" t="t" r="r" b="b"/>
            <a:pathLst>
              <a:path w="0" h="2658745">
                <a:moveTo>
                  <a:pt x="0" y="26585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713316" y="1570570"/>
            <a:ext cx="0" cy="2658745"/>
          </a:xfrm>
          <a:custGeom>
            <a:avLst/>
            <a:gdLst/>
            <a:ahLst/>
            <a:cxnLst/>
            <a:rect l="l" t="t" r="r" b="b"/>
            <a:pathLst>
              <a:path w="0" h="2658745">
                <a:moveTo>
                  <a:pt x="0" y="26585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9806516" y="1557870"/>
            <a:ext cx="0" cy="2836545"/>
          </a:xfrm>
          <a:custGeom>
            <a:avLst/>
            <a:gdLst/>
            <a:ahLst/>
            <a:cxnLst/>
            <a:rect l="l" t="t" r="r" b="b"/>
            <a:pathLst>
              <a:path w="0" h="2836545">
                <a:moveTo>
                  <a:pt x="0" y="28363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9857316" y="1557870"/>
            <a:ext cx="0" cy="2836545"/>
          </a:xfrm>
          <a:custGeom>
            <a:avLst/>
            <a:gdLst/>
            <a:ahLst/>
            <a:cxnLst/>
            <a:rect l="l" t="t" r="r" b="b"/>
            <a:pathLst>
              <a:path w="0" h="2836545">
                <a:moveTo>
                  <a:pt x="0" y="28363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47700" y="1648887"/>
            <a:ext cx="2849245" cy="0"/>
          </a:xfrm>
          <a:custGeom>
            <a:avLst/>
            <a:gdLst/>
            <a:ahLst/>
            <a:cxnLst/>
            <a:rect l="l" t="t" r="r" b="b"/>
            <a:pathLst>
              <a:path w="2849245" h="0">
                <a:moveTo>
                  <a:pt x="0" y="0"/>
                </a:moveTo>
                <a:lnTo>
                  <a:pt x="28490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7213600" y="1610787"/>
            <a:ext cx="2658745" cy="0"/>
          </a:xfrm>
          <a:custGeom>
            <a:avLst/>
            <a:gdLst/>
            <a:ahLst/>
            <a:cxnLst/>
            <a:rect l="l" t="t" r="r" b="b"/>
            <a:pathLst>
              <a:path w="2658745" h="0">
                <a:moveTo>
                  <a:pt x="0" y="0"/>
                </a:moveTo>
                <a:lnTo>
                  <a:pt x="26585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647700" y="1585387"/>
            <a:ext cx="2849245" cy="0"/>
          </a:xfrm>
          <a:custGeom>
            <a:avLst/>
            <a:gdLst/>
            <a:ahLst/>
            <a:cxnLst/>
            <a:rect l="l" t="t" r="r" b="b"/>
            <a:pathLst>
              <a:path w="2849245" h="0">
                <a:moveTo>
                  <a:pt x="0" y="0"/>
                </a:moveTo>
                <a:lnTo>
                  <a:pt x="28490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213600" y="1559987"/>
            <a:ext cx="2658745" cy="0"/>
          </a:xfrm>
          <a:custGeom>
            <a:avLst/>
            <a:gdLst/>
            <a:ahLst/>
            <a:cxnLst/>
            <a:rect l="l" t="t" r="r" b="b"/>
            <a:pathLst>
              <a:path w="2658745" h="0">
                <a:moveTo>
                  <a:pt x="0" y="0"/>
                </a:moveTo>
                <a:lnTo>
                  <a:pt x="2658533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57700" y="7632700"/>
            <a:ext cx="292100" cy="330200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340692" y="539108"/>
            <a:ext cx="2556510" cy="63690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dirty="0" sz="1950" spc="-300">
                <a:latin typeface="Arial Black"/>
                <a:cs typeface="Arial Black"/>
              </a:rPr>
              <a:t>ULTR</a:t>
            </a:r>
            <a:r>
              <a:rPr dirty="0" sz="1950" spc="-125">
                <a:latin typeface="Arial Black"/>
                <a:cs typeface="Arial Black"/>
              </a:rPr>
              <a:t> </a:t>
            </a:r>
            <a:r>
              <a:rPr dirty="0" sz="1950" spc="-260">
                <a:latin typeface="Arial Black"/>
                <a:cs typeface="Arial Black"/>
              </a:rPr>
              <a:t>A</a:t>
            </a:r>
            <a:r>
              <a:rPr dirty="0" sz="1950" spc="355">
                <a:latin typeface="Arial Black"/>
                <a:cs typeface="Arial Black"/>
              </a:rPr>
              <a:t> </a:t>
            </a:r>
            <a:r>
              <a:rPr dirty="0" sz="1950" spc="-270">
                <a:latin typeface="Arial Black"/>
                <a:cs typeface="Arial Black"/>
              </a:rPr>
              <a:t>EXC</a:t>
            </a:r>
            <a:r>
              <a:rPr dirty="0" sz="1950" spc="-320">
                <a:latin typeface="Arial Black"/>
                <a:cs typeface="Arial Black"/>
              </a:rPr>
              <a:t> </a:t>
            </a:r>
            <a:r>
              <a:rPr dirty="0" sz="1950" spc="-265">
                <a:latin typeface="Arial Black"/>
                <a:cs typeface="Arial Black"/>
              </a:rPr>
              <a:t>ELLENC</a:t>
            </a:r>
            <a:r>
              <a:rPr dirty="0" sz="1950" spc="-220">
                <a:latin typeface="Arial Black"/>
                <a:cs typeface="Arial Black"/>
              </a:rPr>
              <a:t> </a:t>
            </a:r>
            <a:r>
              <a:rPr dirty="0" sz="1950" spc="-545">
                <a:latin typeface="Arial Black"/>
                <a:cs typeface="Arial Black"/>
              </a:rPr>
              <a:t>E</a:t>
            </a:r>
            <a:endParaRPr sz="1950">
              <a:latin typeface="Arial Black"/>
              <a:cs typeface="Arial Black"/>
            </a:endParaRPr>
          </a:p>
          <a:p>
            <a:pPr algn="ctr" marR="47625">
              <a:lnSpc>
                <a:spcPct val="100000"/>
              </a:lnSpc>
              <a:spcBef>
                <a:spcPts val="310"/>
              </a:spcBef>
            </a:pPr>
            <a:r>
              <a:rPr dirty="0" sz="1500" spc="-195">
                <a:latin typeface="Lucida Sans Unicode"/>
                <a:cs typeface="Lucida Sans Unicode"/>
              </a:rPr>
              <a:t>BUILDING</a:t>
            </a:r>
            <a:r>
              <a:rPr dirty="0" sz="1500" spc="100">
                <a:latin typeface="Lucida Sans Unicode"/>
                <a:cs typeface="Lucida Sans Unicode"/>
              </a:rPr>
              <a:t> </a:t>
            </a:r>
            <a:r>
              <a:rPr dirty="0" sz="1500" spc="-120">
                <a:latin typeface="Lucida Sans Unicode"/>
                <a:cs typeface="Lucida Sans Unicode"/>
              </a:rPr>
              <a:t>CONTRACTING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004526" y="2065866"/>
            <a:ext cx="8418195" cy="435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35560">
              <a:lnSpc>
                <a:spcPct val="100000"/>
              </a:lnSpc>
              <a:spcBef>
                <a:spcPts val="130"/>
              </a:spcBef>
            </a:pPr>
            <a:r>
              <a:rPr dirty="0" sz="2050" spc="-135">
                <a:latin typeface="Lucida Sans Unicode"/>
                <a:cs typeface="Lucida Sans Unicode"/>
              </a:rPr>
              <a:t>Our</a:t>
            </a:r>
            <a:r>
              <a:rPr dirty="0" sz="2050" spc="-190">
                <a:latin typeface="Lucida Sans Unicode"/>
                <a:cs typeface="Lucida Sans Unicode"/>
              </a:rPr>
              <a:t> </a:t>
            </a:r>
            <a:r>
              <a:rPr dirty="0" sz="2050" spc="-20">
                <a:latin typeface="Lucida Sans Unicode"/>
                <a:cs typeface="Lucida Sans Unicode"/>
              </a:rPr>
              <a:t>Team</a:t>
            </a:r>
            <a:endParaRPr sz="2050">
              <a:latin typeface="Lucida Sans Unicode"/>
              <a:cs typeface="Lucida Sans Unicode"/>
            </a:endParaRPr>
          </a:p>
          <a:p>
            <a:pPr algn="just" marL="12700" marR="5080" indent="3810">
              <a:lnSpc>
                <a:spcPct val="126299"/>
              </a:lnSpc>
              <a:spcBef>
                <a:spcPts val="1620"/>
              </a:spcBef>
            </a:pPr>
            <a:r>
              <a:rPr dirty="0" sz="1650" spc="-100">
                <a:latin typeface="Lucida Sans Unicode"/>
                <a:cs typeface="Lucida Sans Unicode"/>
              </a:rPr>
              <a:t>Every</a:t>
            </a:r>
            <a:r>
              <a:rPr dirty="0" sz="1650" spc="9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member</a:t>
            </a:r>
            <a:r>
              <a:rPr dirty="0" sz="1650" spc="18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of</a:t>
            </a:r>
            <a:r>
              <a:rPr dirty="0" sz="1650" spc="7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our</a:t>
            </a:r>
            <a:r>
              <a:rPr dirty="0" sz="1650" spc="4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team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810">
                <a:latin typeface="Lucida Sans Unicode"/>
                <a:cs typeface="Lucida Sans Unicode"/>
              </a:rPr>
              <a:t>—</a:t>
            </a:r>
            <a:r>
              <a:rPr dirty="0" sz="1650" spc="114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our</a:t>
            </a:r>
            <a:r>
              <a:rPr dirty="0" sz="1650" spc="11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greatest</a:t>
            </a:r>
            <a:r>
              <a:rPr dirty="0" sz="1650" spc="13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strength</a:t>
            </a:r>
            <a:r>
              <a:rPr dirty="0" sz="1650" spc="100">
                <a:latin typeface="Lucida Sans Unicode"/>
                <a:cs typeface="Lucida Sans Unicode"/>
              </a:rPr>
              <a:t> </a:t>
            </a:r>
            <a:r>
              <a:rPr dirty="0" sz="1650" spc="-810">
                <a:latin typeface="Lucida Sans Unicode"/>
                <a:cs typeface="Lucida Sans Unicode"/>
              </a:rPr>
              <a:t>—</a:t>
            </a:r>
            <a:r>
              <a:rPr dirty="0" sz="1650" spc="14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is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14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skilled</a:t>
            </a:r>
            <a:r>
              <a:rPr dirty="0" sz="1650" spc="190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professional.</a:t>
            </a:r>
            <a:r>
              <a:rPr dirty="0" sz="1650" spc="200">
                <a:latin typeface="Lucida Sans Unicode"/>
                <a:cs typeface="Lucida Sans Unicode"/>
              </a:rPr>
              <a:t> </a:t>
            </a:r>
            <a:r>
              <a:rPr dirty="0" sz="1650" spc="5">
                <a:latin typeface="Lucida Sans Unicode"/>
                <a:cs typeface="Lucida Sans Unicode"/>
              </a:rPr>
              <a:t>It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consists</a:t>
            </a:r>
            <a:r>
              <a:rPr dirty="0" sz="1650" spc="10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of</a:t>
            </a:r>
            <a:r>
              <a:rPr dirty="0" sz="1650" spc="-8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Managers,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Engineers,</a:t>
            </a:r>
            <a:r>
              <a:rPr dirty="0" sz="1650" spc="-11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Architects,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Designers,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Supervisors</a:t>
            </a:r>
            <a:r>
              <a:rPr dirty="0" sz="1650" spc="-5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the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technical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team.</a:t>
            </a:r>
            <a:r>
              <a:rPr dirty="0" sz="1650" spc="-229">
                <a:latin typeface="Lucida Sans Unicode"/>
                <a:cs typeface="Lucida Sans Unicode"/>
              </a:rPr>
              <a:t> </a:t>
            </a:r>
            <a:r>
              <a:rPr dirty="0" sz="1650" spc="-80">
                <a:latin typeface="Lucida Sans Unicode"/>
                <a:cs typeface="Lucida Sans Unicode"/>
              </a:rPr>
              <a:t>Each</a:t>
            </a:r>
            <a:r>
              <a:rPr dirty="0" sz="1650" spc="-17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one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40">
                <a:latin typeface="Lucida Sans Unicode"/>
                <a:cs typeface="Lucida Sans Unicode"/>
              </a:rPr>
              <a:t>is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an</a:t>
            </a:r>
            <a:r>
              <a:rPr dirty="0" sz="1650" spc="-5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expert</a:t>
            </a:r>
            <a:r>
              <a:rPr dirty="0" sz="1650" spc="-5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in</a:t>
            </a:r>
            <a:r>
              <a:rPr dirty="0" sz="1650" spc="-105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the</a:t>
            </a:r>
            <a:r>
              <a:rPr dirty="0" sz="1650" spc="-14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field,</a:t>
            </a:r>
            <a:r>
              <a:rPr dirty="0" sz="1650" spc="-7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with</a:t>
            </a:r>
            <a:r>
              <a:rPr dirty="0" sz="1650" spc="9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valuable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experience</a:t>
            </a:r>
            <a:r>
              <a:rPr dirty="0" sz="1650" spc="105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in</a:t>
            </a:r>
            <a:r>
              <a:rPr dirty="0" sz="1650" spc="-7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providing</a:t>
            </a:r>
            <a:r>
              <a:rPr dirty="0" sz="1650" spc="5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creative</a:t>
            </a:r>
            <a:r>
              <a:rPr dirty="0" sz="1650" spc="4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interior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design</a:t>
            </a:r>
            <a:r>
              <a:rPr dirty="0" sz="1650" spc="-5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and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project</a:t>
            </a:r>
            <a:r>
              <a:rPr dirty="0" sz="1650" spc="-7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management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solutions.</a:t>
            </a:r>
            <a:endParaRPr sz="1650">
              <a:latin typeface="Lucida Sans Unicode"/>
              <a:cs typeface="Lucida Sans Unicode"/>
            </a:endParaRPr>
          </a:p>
          <a:p>
            <a:pPr algn="just" marL="13335" marR="12700" indent="10160">
              <a:lnSpc>
                <a:spcPct val="138900"/>
              </a:lnSpc>
              <a:spcBef>
                <a:spcPts val="2470"/>
              </a:spcBef>
            </a:pPr>
            <a:r>
              <a:rPr dirty="0" sz="1500" spc="20">
                <a:latin typeface="Lucida Sans Unicode"/>
                <a:cs typeface="Lucida Sans Unicode"/>
              </a:rPr>
              <a:t>We</a:t>
            </a:r>
            <a:r>
              <a:rPr dirty="0" sz="1500" spc="-120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make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your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55">
                <a:latin typeface="Lucida Sans Unicode"/>
                <a:cs typeface="Lucida Sans Unicode"/>
              </a:rPr>
              <a:t>goals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our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own</a:t>
            </a:r>
            <a:r>
              <a:rPr dirty="0" sz="1500" spc="-12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and</a:t>
            </a:r>
            <a:r>
              <a:rPr dirty="0" sz="1500" spc="-100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work</a:t>
            </a:r>
            <a:r>
              <a:rPr dirty="0" sz="1500" spc="-3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with</a:t>
            </a:r>
            <a:r>
              <a:rPr dirty="0" sz="1500" spc="-20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you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55">
                <a:latin typeface="Lucida Sans Unicode"/>
                <a:cs typeface="Lucida Sans Unicode"/>
              </a:rPr>
              <a:t>to</a:t>
            </a:r>
            <a:r>
              <a:rPr dirty="0" sz="1500" spc="-6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plan,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implement</a:t>
            </a:r>
            <a:r>
              <a:rPr dirty="0" sz="1500" spc="110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and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manage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your</a:t>
            </a:r>
            <a:r>
              <a:rPr dirty="0" sz="1500" spc="-6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project, </a:t>
            </a:r>
            <a:r>
              <a:rPr dirty="0" sz="1500" spc="-40">
                <a:latin typeface="Lucida Sans Unicode"/>
                <a:cs typeface="Lucida Sans Unicode"/>
              </a:rPr>
              <a:t>ensuring</a:t>
            </a:r>
            <a:r>
              <a:rPr dirty="0" sz="1500" spc="-10">
                <a:latin typeface="Lucida Sans Unicode"/>
                <a:cs typeface="Lucida Sans Unicode"/>
              </a:rPr>
              <a:t> it</a:t>
            </a:r>
            <a:r>
              <a:rPr dirty="0" sz="1500" spc="-140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is</a:t>
            </a:r>
            <a:r>
              <a:rPr dirty="0" sz="1500" spc="-18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running</a:t>
            </a:r>
            <a:r>
              <a:rPr dirty="0" sz="1500" spc="-165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effectively,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eGciently</a:t>
            </a:r>
            <a:r>
              <a:rPr dirty="0" sz="1500" spc="-2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and</a:t>
            </a:r>
            <a:r>
              <a:rPr dirty="0" sz="1500" spc="-130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delivers</a:t>
            </a:r>
            <a:r>
              <a:rPr dirty="0" sz="1500" spc="-145">
                <a:latin typeface="Lucida Sans Unicode"/>
                <a:cs typeface="Lucida Sans Unicode"/>
              </a:rPr>
              <a:t> </a:t>
            </a:r>
            <a:r>
              <a:rPr dirty="0" sz="1500" spc="70">
                <a:latin typeface="Lucida Sans Unicode"/>
                <a:cs typeface="Lucida Sans Unicode"/>
              </a:rPr>
              <a:t>on</a:t>
            </a:r>
            <a:r>
              <a:rPr dirty="0" sz="1500" spc="-22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time.</a:t>
            </a:r>
            <a:endParaRPr sz="1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500">
              <a:latin typeface="Lucida Sans Unicode"/>
              <a:cs typeface="Lucida Sans Unicode"/>
            </a:endParaRPr>
          </a:p>
          <a:p>
            <a:pPr algn="just" marL="16510" marR="8890" indent="6985">
              <a:lnSpc>
                <a:spcPct val="126299"/>
              </a:lnSpc>
            </a:pPr>
            <a:r>
              <a:rPr dirty="0" sz="1650" spc="-50">
                <a:latin typeface="Lucida Sans Unicode"/>
                <a:cs typeface="Lucida Sans Unicode"/>
              </a:rPr>
              <a:t>We</a:t>
            </a:r>
            <a:r>
              <a:rPr dirty="0" sz="1650" spc="-24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keep</a:t>
            </a:r>
            <a:r>
              <a:rPr dirty="0" sz="1650" spc="-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ourselves</a:t>
            </a:r>
            <a:r>
              <a:rPr dirty="0" sz="1650" spc="7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abreast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of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the</a:t>
            </a:r>
            <a:r>
              <a:rPr dirty="0" sz="1650" spc="-13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latest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trends</a:t>
            </a:r>
            <a:r>
              <a:rPr dirty="0" sz="1650" spc="1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10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developments</a:t>
            </a:r>
            <a:r>
              <a:rPr dirty="0" sz="1650" spc="75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in</a:t>
            </a:r>
            <a:r>
              <a:rPr dirty="0" sz="1650" spc="-10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the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industry.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We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conduct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regular</a:t>
            </a:r>
            <a:r>
              <a:rPr dirty="0" sz="1650" spc="-8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training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to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ensure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the</a:t>
            </a:r>
            <a:r>
              <a:rPr dirty="0" sz="1650" spc="-229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team</a:t>
            </a:r>
            <a:r>
              <a:rPr dirty="0" sz="1650" spc="-22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stays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200">
                <a:latin typeface="Lucida Sans Unicode"/>
                <a:cs typeface="Lucida Sans Unicode"/>
              </a:rPr>
              <a:t>up-</a:t>
            </a:r>
            <a:r>
              <a:rPr dirty="0" sz="1650" spc="-170">
                <a:latin typeface="Lucida Sans Unicode"/>
                <a:cs typeface="Lucida Sans Unicode"/>
              </a:rPr>
              <a:t>to-date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with</a:t>
            </a:r>
            <a:r>
              <a:rPr dirty="0" sz="1650" spc="-150">
                <a:latin typeface="Lucida Sans Unicode"/>
                <a:cs typeface="Lucida Sans Unicode"/>
              </a:rPr>
              <a:t> </a:t>
            </a:r>
            <a:r>
              <a:rPr dirty="0" sz="1650" spc="-180">
                <a:latin typeface="Lucida Sans Unicode"/>
                <a:cs typeface="Lucida Sans Unicode"/>
              </a:rPr>
              <a:t>HVAC,</a:t>
            </a:r>
            <a:r>
              <a:rPr dirty="0" sz="1650" spc="-19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MEP,</a:t>
            </a:r>
            <a:r>
              <a:rPr dirty="0" sz="1650" spc="-14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Green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Building</a:t>
            </a:r>
            <a:r>
              <a:rPr dirty="0" sz="1650" spc="-12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Concepts,</a:t>
            </a:r>
            <a:r>
              <a:rPr dirty="0" sz="1650" spc="-8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Structure,</a:t>
            </a:r>
            <a:r>
              <a:rPr dirty="0" sz="1650" spc="-12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Fire</a:t>
            </a:r>
            <a:r>
              <a:rPr dirty="0" sz="1650" spc="-195">
                <a:latin typeface="Lucida Sans Unicode"/>
                <a:cs typeface="Lucida Sans Unicode"/>
              </a:rPr>
              <a:t> </a:t>
            </a:r>
            <a:r>
              <a:rPr dirty="0" sz="1650" spc="-175">
                <a:latin typeface="Lucida Sans Unicode"/>
                <a:cs typeface="Lucida Sans Unicode"/>
              </a:rPr>
              <a:t>&amp;</a:t>
            </a:r>
            <a:r>
              <a:rPr dirty="0" sz="1650" spc="-13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Safety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so</a:t>
            </a:r>
            <a:r>
              <a:rPr dirty="0" sz="1650" spc="-254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on.</a:t>
            </a:r>
            <a:r>
              <a:rPr dirty="0" sz="1650" spc="-32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That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also</a:t>
            </a:r>
            <a:r>
              <a:rPr dirty="0" sz="1650" spc="-28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includes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spiritual</a:t>
            </a:r>
            <a:r>
              <a:rPr dirty="0" sz="1650" spc="-135">
                <a:latin typeface="Lucida Sans Unicode"/>
                <a:cs typeface="Lucida Sans Unicode"/>
              </a:rPr>
              <a:t> elements.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If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55">
                <a:latin typeface="Lucida Sans Unicode"/>
                <a:cs typeface="Lucida Sans Unicode"/>
              </a:rPr>
              <a:t>it</a:t>
            </a:r>
            <a:r>
              <a:rPr dirty="0" sz="1650" spc="-31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is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related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to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the</a:t>
            </a:r>
            <a:r>
              <a:rPr dirty="0" sz="1650" spc="-23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field,</a:t>
            </a:r>
            <a:r>
              <a:rPr dirty="0" sz="1650" spc="-9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we</a:t>
            </a:r>
            <a:r>
              <a:rPr dirty="0" sz="1650" spc="-254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make</a:t>
            </a:r>
            <a:r>
              <a:rPr dirty="0" sz="1650" spc="-24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sure</a:t>
            </a:r>
            <a:r>
              <a:rPr dirty="0" sz="1650" spc="-145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we</a:t>
            </a:r>
            <a:r>
              <a:rPr dirty="0" sz="1650" spc="-35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know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about</a:t>
            </a:r>
            <a:r>
              <a:rPr dirty="0" sz="1650" spc="-14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it.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227227" y="7694435"/>
            <a:ext cx="1729105" cy="10401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1590">
              <a:lnSpc>
                <a:spcPts val="3775"/>
              </a:lnSpc>
              <a:spcBef>
                <a:spcPts val="110"/>
              </a:spcBef>
            </a:pPr>
            <a:r>
              <a:rPr dirty="0" sz="3250" spc="-25">
                <a:latin typeface="Lucida Sans Unicode"/>
                <a:cs typeface="Lucida Sans Unicode"/>
              </a:rPr>
              <a:t>OUR</a:t>
            </a:r>
            <a:endParaRPr sz="3250">
              <a:latin typeface="Lucida Sans Unicode"/>
              <a:cs typeface="Lucida Sans Unicode"/>
            </a:endParaRPr>
          </a:p>
          <a:p>
            <a:pPr marL="12700">
              <a:lnSpc>
                <a:spcPts val="4195"/>
              </a:lnSpc>
            </a:pPr>
            <a:r>
              <a:rPr dirty="0" sz="3600" spc="-305">
                <a:latin typeface="Lucida Sans Unicode"/>
                <a:cs typeface="Lucida Sans Unicode"/>
              </a:rPr>
              <a:t>PROCESS</a:t>
            </a:r>
            <a:endParaRPr sz="3600">
              <a:latin typeface="Lucida Sans Unicode"/>
              <a:cs typeface="Lucida Sans Unicode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439936" y="10758664"/>
            <a:ext cx="120396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-50">
                <a:latin typeface="Lucida Sans Unicode"/>
                <a:cs typeface="Lucida Sans Unicode"/>
              </a:rPr>
              <a:t>Engineering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406447" y="8753122"/>
            <a:ext cx="1558925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>
                <a:latin typeface="Lucida Sans Unicode"/>
                <a:cs typeface="Lucida Sans Unicode"/>
              </a:rPr>
              <a:t>Client</a:t>
            </a:r>
            <a:r>
              <a:rPr dirty="0" sz="1500" spc="150">
                <a:latin typeface="Lucida Sans Unicode"/>
                <a:cs typeface="Lucida Sans Unicode"/>
              </a:rPr>
              <a:t> </a:t>
            </a:r>
            <a:r>
              <a:rPr dirty="0" sz="1500" spc="50">
                <a:latin typeface="Lucida Sans Unicode"/>
                <a:cs typeface="Lucida Sans Unicode"/>
              </a:rPr>
              <a:t>Selection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561658" y="10767483"/>
            <a:ext cx="1290320" cy="2794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15">
                <a:latin typeface="Lucida Sans Unicode"/>
                <a:cs typeface="Lucida Sans Unicode"/>
              </a:rPr>
              <a:t>Procurement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966983" y="8730544"/>
            <a:ext cx="689610" cy="300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spc="-150">
                <a:latin typeface="Lucida Sans Unicode"/>
                <a:cs typeface="Lucida Sans Unicode"/>
              </a:rPr>
              <a:t>Tender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796858" y="10767483"/>
            <a:ext cx="978535" cy="2794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40">
                <a:latin typeface="Lucida Sans Unicode"/>
                <a:cs typeface="Lucida Sans Unicode"/>
              </a:rPr>
              <a:t>Execution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600259" y="8735483"/>
            <a:ext cx="1545590" cy="2794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50">
                <a:latin typeface="Lucida Sans Unicode"/>
                <a:cs typeface="Lucida Sans Unicode"/>
              </a:rPr>
              <a:t>Kick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of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Meeting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916936" y="10745964"/>
            <a:ext cx="98615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-40">
                <a:latin typeface="Lucida Sans Unicode"/>
                <a:cs typeface="Lucida Sans Unicode"/>
              </a:rPr>
              <a:t>Handover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1112500"/>
            <a:ext cx="1866900" cy="20066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32500" y="7162800"/>
            <a:ext cx="889000" cy="12065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80400" y="7162800"/>
            <a:ext cx="1676400" cy="17780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99300" y="2362200"/>
            <a:ext cx="2857500" cy="1892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000" y="469900"/>
            <a:ext cx="609600" cy="76200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662516" y="1570570"/>
            <a:ext cx="0" cy="2658745"/>
          </a:xfrm>
          <a:custGeom>
            <a:avLst/>
            <a:gdLst/>
            <a:ahLst/>
            <a:cxnLst/>
            <a:rect l="l" t="t" r="r" b="b"/>
            <a:pathLst>
              <a:path w="0" h="2658745">
                <a:moveTo>
                  <a:pt x="0" y="26585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647700" y="1570570"/>
            <a:ext cx="2849245" cy="2658745"/>
            <a:chOff x="647700" y="1570570"/>
            <a:chExt cx="2849245" cy="2658745"/>
          </a:xfrm>
        </p:grpSpPr>
        <p:sp>
          <p:nvSpPr>
            <p:cNvPr id="9" name="object 9" descr=""/>
            <p:cNvSpPr/>
            <p:nvPr/>
          </p:nvSpPr>
          <p:spPr>
            <a:xfrm>
              <a:off x="713316" y="1570570"/>
              <a:ext cx="0" cy="2658745"/>
            </a:xfrm>
            <a:custGeom>
              <a:avLst/>
              <a:gdLst/>
              <a:ahLst/>
              <a:cxnLst/>
              <a:rect l="l" t="t" r="r" b="b"/>
              <a:pathLst>
                <a:path w="0" h="2658745">
                  <a:moveTo>
                    <a:pt x="0" y="26585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47700" y="1623487"/>
              <a:ext cx="2849245" cy="0"/>
            </a:xfrm>
            <a:custGeom>
              <a:avLst/>
              <a:gdLst/>
              <a:ahLst/>
              <a:cxnLst/>
              <a:rect l="l" t="t" r="r" b="b"/>
              <a:pathLst>
                <a:path w="2849245" h="0">
                  <a:moveTo>
                    <a:pt x="0" y="0"/>
                  </a:moveTo>
                  <a:lnTo>
                    <a:pt x="2849033" y="0"/>
                  </a:lnTo>
                </a:path>
              </a:pathLst>
            </a:custGeom>
            <a:ln w="423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47700" y="1572687"/>
              <a:ext cx="2849245" cy="0"/>
            </a:xfrm>
            <a:custGeom>
              <a:avLst/>
              <a:gdLst/>
              <a:ahLst/>
              <a:cxnLst/>
              <a:rect l="l" t="t" r="r" b="b"/>
              <a:pathLst>
                <a:path w="2849245" h="0">
                  <a:moveTo>
                    <a:pt x="0" y="0"/>
                  </a:moveTo>
                  <a:lnTo>
                    <a:pt x="2849033" y="0"/>
                  </a:lnTo>
                </a:path>
              </a:pathLst>
            </a:custGeom>
            <a:ln w="423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340692" y="473925"/>
            <a:ext cx="2542540" cy="68008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dirty="0" sz="1950" spc="-300">
                <a:latin typeface="Arial Black"/>
                <a:cs typeface="Arial Black"/>
              </a:rPr>
              <a:t>ULTR</a:t>
            </a:r>
            <a:r>
              <a:rPr dirty="0" sz="1950" spc="-125">
                <a:latin typeface="Arial Black"/>
                <a:cs typeface="Arial Black"/>
              </a:rPr>
              <a:t> </a:t>
            </a:r>
            <a:r>
              <a:rPr dirty="0" sz="1950" spc="-260">
                <a:latin typeface="Arial Black"/>
                <a:cs typeface="Arial Black"/>
              </a:rPr>
              <a:t>A</a:t>
            </a:r>
            <a:r>
              <a:rPr dirty="0" sz="1950" spc="350">
                <a:latin typeface="Arial Black"/>
                <a:cs typeface="Arial Black"/>
              </a:rPr>
              <a:t> </a:t>
            </a:r>
            <a:r>
              <a:rPr dirty="0" sz="1950" spc="-610">
                <a:latin typeface="Arial Black"/>
                <a:cs typeface="Arial Black"/>
              </a:rPr>
              <a:t>E</a:t>
            </a:r>
            <a:r>
              <a:rPr dirty="0" sz="1950" spc="-225">
                <a:latin typeface="Arial Black"/>
                <a:cs typeface="Arial Black"/>
              </a:rPr>
              <a:t> </a:t>
            </a:r>
            <a:r>
              <a:rPr dirty="0" sz="1950" spc="-275">
                <a:latin typeface="Arial Black"/>
                <a:cs typeface="Arial Black"/>
              </a:rPr>
              <a:t>XC</a:t>
            </a:r>
            <a:r>
              <a:rPr dirty="0" sz="1950" spc="-395">
                <a:latin typeface="Arial Black"/>
                <a:cs typeface="Arial Black"/>
              </a:rPr>
              <a:t> </a:t>
            </a:r>
            <a:r>
              <a:rPr dirty="0" sz="1950" spc="-320">
                <a:latin typeface="Arial Black"/>
                <a:cs typeface="Arial Black"/>
              </a:rPr>
              <a:t>ELLE</a:t>
            </a:r>
            <a:r>
              <a:rPr dirty="0" sz="1950" spc="-370">
                <a:latin typeface="Arial Black"/>
                <a:cs typeface="Arial Black"/>
              </a:rPr>
              <a:t> </a:t>
            </a:r>
            <a:r>
              <a:rPr dirty="0" sz="1950" spc="-325">
                <a:latin typeface="Arial Black"/>
                <a:cs typeface="Arial Black"/>
              </a:rPr>
              <a:t>N</a:t>
            </a:r>
            <a:r>
              <a:rPr dirty="0" sz="1950" spc="-409">
                <a:latin typeface="Arial Black"/>
                <a:cs typeface="Arial Black"/>
              </a:rPr>
              <a:t> </a:t>
            </a:r>
            <a:r>
              <a:rPr dirty="0" sz="1950" spc="-335">
                <a:latin typeface="Arial Black"/>
                <a:cs typeface="Arial Black"/>
              </a:rPr>
              <a:t>C</a:t>
            </a:r>
            <a:r>
              <a:rPr dirty="0" sz="1950" spc="-390">
                <a:latin typeface="Arial Black"/>
                <a:cs typeface="Arial Black"/>
              </a:rPr>
              <a:t> </a:t>
            </a:r>
            <a:r>
              <a:rPr dirty="0" sz="1950" spc="-660">
                <a:latin typeface="Arial Black"/>
                <a:cs typeface="Arial Black"/>
              </a:rPr>
              <a:t>E</a:t>
            </a:r>
            <a:endParaRPr sz="1950">
              <a:latin typeface="Arial Black"/>
              <a:cs typeface="Arial Black"/>
            </a:endParaRPr>
          </a:p>
          <a:p>
            <a:pPr algn="ctr" marR="7620">
              <a:lnSpc>
                <a:spcPct val="100000"/>
              </a:lnSpc>
              <a:spcBef>
                <a:spcPts val="560"/>
              </a:spcBef>
            </a:pPr>
            <a:r>
              <a:rPr dirty="0" sz="1150" spc="-90">
                <a:latin typeface="Lucida Sans Unicode"/>
                <a:cs typeface="Lucida Sans Unicode"/>
              </a:rPr>
              <a:t>BUILDS</a:t>
            </a:r>
            <a:r>
              <a:rPr dirty="0" sz="1150" spc="-229">
                <a:latin typeface="Lucida Sans Unicode"/>
                <a:cs typeface="Lucida Sans Unicode"/>
              </a:rPr>
              <a:t> </a:t>
            </a:r>
            <a:r>
              <a:rPr dirty="0" sz="1150">
                <a:latin typeface="Lucida Sans Unicode"/>
                <a:cs typeface="Lucida Sans Unicode"/>
              </a:rPr>
              <a:t>NG</a:t>
            </a:r>
            <a:r>
              <a:rPr dirty="0" sz="1150" spc="459">
                <a:latin typeface="Lucida Sans Unicode"/>
                <a:cs typeface="Lucida Sans Unicode"/>
              </a:rPr>
              <a:t> </a:t>
            </a:r>
            <a:r>
              <a:rPr dirty="0" sz="1150">
                <a:latin typeface="Lucida Sans Unicode"/>
                <a:cs typeface="Lucida Sans Unicode"/>
              </a:rPr>
              <a:t>COHT</a:t>
            </a:r>
            <a:r>
              <a:rPr dirty="0" sz="1150" spc="-185">
                <a:latin typeface="Lucida Sans Unicode"/>
                <a:cs typeface="Lucida Sans Unicode"/>
              </a:rPr>
              <a:t> </a:t>
            </a:r>
            <a:r>
              <a:rPr dirty="0" sz="1150" spc="-95">
                <a:solidFill>
                  <a:srgbClr val="0E0E0E"/>
                </a:solidFill>
                <a:latin typeface="Lucida Sans Unicode"/>
                <a:cs typeface="Lucida Sans Unicode"/>
              </a:rPr>
              <a:t>g</a:t>
            </a:r>
            <a:r>
              <a:rPr dirty="0" sz="1150" spc="-245">
                <a:solidFill>
                  <a:srgbClr val="0E0E0E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latin typeface="Lucida Sans Unicode"/>
                <a:cs typeface="Lucida Sans Unicode"/>
              </a:rPr>
              <a:t>ACTING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02694" y="1961797"/>
            <a:ext cx="2875280" cy="544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30">
                <a:solidFill>
                  <a:srgbClr val="000000"/>
                </a:solidFill>
                <a:latin typeface="Lucida Sans Unicode"/>
                <a:cs typeface="Lucida Sans Unicode"/>
              </a:rPr>
              <a:t>HOWWE</a:t>
            </a:r>
            <a:r>
              <a:rPr dirty="0" sz="3400" spc="-235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75">
                <a:solidFill>
                  <a:srgbClr val="000000"/>
                </a:solidFill>
                <a:latin typeface="Lucida Sans Unicode"/>
                <a:cs typeface="Lucida Sans Unicode"/>
              </a:rPr>
              <a:t>WORK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98936" y="2658254"/>
            <a:ext cx="8929370" cy="11229975"/>
          </a:xfrm>
          <a:prstGeom prst="rect">
            <a:avLst/>
          </a:prstGeom>
        </p:spPr>
        <p:txBody>
          <a:bodyPr wrap="square" lIns="0" tIns="160655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265"/>
              </a:spcBef>
            </a:pPr>
            <a:r>
              <a:rPr dirty="0" sz="2150" spc="-95">
                <a:latin typeface="Lucida Sans Unicode"/>
                <a:cs typeface="Lucida Sans Unicode"/>
              </a:rPr>
              <a:t>Qua</a:t>
            </a:r>
            <a:r>
              <a:rPr dirty="0" sz="2150" spc="-445">
                <a:latin typeface="Lucida Sans Unicode"/>
                <a:cs typeface="Lucida Sans Unicode"/>
              </a:rPr>
              <a:t> </a:t>
            </a:r>
            <a:r>
              <a:rPr dirty="0" sz="2150" spc="-20">
                <a:latin typeface="Lucida Sans Unicode"/>
                <a:cs typeface="Lucida Sans Unicode"/>
              </a:rPr>
              <a:t>lity</a:t>
            </a:r>
            <a:endParaRPr sz="2150">
              <a:latin typeface="Lucida Sans Unicode"/>
              <a:cs typeface="Lucida Sans Unicode"/>
            </a:endParaRPr>
          </a:p>
          <a:p>
            <a:pPr algn="just" marL="33020" marR="3163570">
              <a:lnSpc>
                <a:spcPct val="101000"/>
              </a:lnSpc>
              <a:spcBef>
                <a:spcPts val="905"/>
              </a:spcBef>
            </a:pPr>
            <a:r>
              <a:rPr dirty="0" sz="1650" spc="-165">
                <a:latin typeface="Lucida Sans Unicode"/>
                <a:cs typeface="Lucida Sans Unicode"/>
              </a:rPr>
              <a:t>Our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fundamental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obligation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40">
                <a:latin typeface="Lucida Sans Unicode"/>
                <a:cs typeface="Lucida Sans Unicode"/>
              </a:rPr>
              <a:t>is</a:t>
            </a:r>
            <a:r>
              <a:rPr dirty="0" sz="1650" spc="-27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to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provide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-125">
                <a:latin typeface="Lucida Sans Unicode"/>
                <a:cs typeface="Lucida Sans Unicode"/>
              </a:rPr>
              <a:t> construction</a:t>
            </a:r>
            <a:r>
              <a:rPr dirty="0" sz="1650" spc="-5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service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which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complies</a:t>
            </a:r>
            <a:r>
              <a:rPr dirty="0" sz="1650" spc="-120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with</a:t>
            </a:r>
            <a:r>
              <a:rPr dirty="0" sz="1650" spc="-18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construction</a:t>
            </a:r>
            <a:r>
              <a:rPr dirty="0" sz="1650" spc="-8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regulations,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international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150">
                <a:latin typeface="Lucida Sans Unicode"/>
                <a:cs typeface="Lucida Sans Unicode"/>
              </a:rPr>
              <a:t>Ical</a:t>
            </a:r>
            <a:r>
              <a:rPr dirty="0" sz="1650" spc="63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legislation</a:t>
            </a:r>
            <a:r>
              <a:rPr dirty="0" sz="1650" spc="77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and,</a:t>
            </a:r>
            <a:r>
              <a:rPr dirty="0" sz="1650" spc="63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of</a:t>
            </a:r>
            <a:r>
              <a:rPr dirty="0" sz="1650" spc="67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course,</a:t>
            </a:r>
            <a:r>
              <a:rPr dirty="0" sz="1650" spc="66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client</a:t>
            </a:r>
            <a:r>
              <a:rPr dirty="0" sz="1650" spc="78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requirements.</a:t>
            </a:r>
            <a:r>
              <a:rPr dirty="0" sz="1650" spc="620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The</a:t>
            </a:r>
            <a:r>
              <a:rPr dirty="0" sz="1650" spc="-85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Company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has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duty</a:t>
            </a:r>
            <a:r>
              <a:rPr dirty="0" sz="1650" spc="-135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of</a:t>
            </a:r>
            <a:r>
              <a:rPr dirty="0" sz="1650" spc="-229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care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towards</a:t>
            </a:r>
            <a:r>
              <a:rPr dirty="0" sz="1650" spc="-28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its</a:t>
            </a:r>
            <a:r>
              <a:rPr dirty="0" sz="1650" spc="-17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employees,</a:t>
            </a:r>
            <a:r>
              <a:rPr dirty="0" sz="1650" spc="-22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suppliers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endParaRPr sz="1650">
              <a:latin typeface="Lucida Sans Unicode"/>
              <a:cs typeface="Lucida Sans Unicode"/>
            </a:endParaRPr>
          </a:p>
          <a:p>
            <a:pPr algn="just" marL="57785" marR="31750" indent="7620">
              <a:lnSpc>
                <a:spcPct val="101000"/>
              </a:lnSpc>
              <a:spcBef>
                <a:spcPts val="400"/>
              </a:spcBef>
            </a:pPr>
            <a:r>
              <a:rPr dirty="0" sz="1650" spc="-150">
                <a:latin typeface="Lucida Sans Unicode"/>
                <a:cs typeface="Lucida Sans Unicode"/>
              </a:rPr>
              <a:t>subcontractors,</a:t>
            </a:r>
            <a:r>
              <a:rPr dirty="0" sz="1650" spc="1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all</a:t>
            </a:r>
            <a:r>
              <a:rPr dirty="0" sz="1650" spc="10">
                <a:latin typeface="Lucida Sans Unicode"/>
                <a:cs typeface="Lucida Sans Unicode"/>
              </a:rPr>
              <a:t> </a:t>
            </a:r>
            <a:r>
              <a:rPr dirty="0" sz="1650" spc="-160">
                <a:latin typeface="Lucida Sans Unicode"/>
                <a:cs typeface="Lucida Sans Unicode"/>
              </a:rPr>
              <a:t>other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external</a:t>
            </a:r>
            <a:r>
              <a:rPr dirty="0" sz="1650" spc="10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companies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involved</a:t>
            </a:r>
            <a:r>
              <a:rPr dirty="0" sz="1650" spc="-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in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204">
                <a:latin typeface="Lucida Sans Unicode"/>
                <a:cs typeface="Lucida Sans Unicode"/>
              </a:rPr>
              <a:t>the</a:t>
            </a:r>
            <a:r>
              <a:rPr dirty="0" sz="1650" spc="7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building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175">
                <a:latin typeface="Lucida Sans Unicode"/>
                <a:cs typeface="Lucida Sans Unicode"/>
              </a:rPr>
              <a:t>process,</a:t>
            </a:r>
            <a:r>
              <a:rPr dirty="0" sz="1650" spc="220">
                <a:latin typeface="Lucida Sans Unicode"/>
                <a:cs typeface="Lucida Sans Unicode"/>
              </a:rPr>
              <a:t> </a:t>
            </a:r>
            <a:r>
              <a:rPr dirty="0" sz="1650" spc="-170">
                <a:latin typeface="Lucida Sans Unicode"/>
                <a:cs typeface="Lucida Sans Unicode"/>
              </a:rPr>
              <a:t>the</a:t>
            </a:r>
            <a:r>
              <a:rPr dirty="0" sz="1650" spc="65">
                <a:latin typeface="Lucida Sans Unicode"/>
                <a:cs typeface="Lucida Sans Unicode"/>
              </a:rPr>
              <a:t> </a:t>
            </a:r>
            <a:r>
              <a:rPr dirty="0" sz="1650" spc="-200">
                <a:latin typeface="Lucida Sans Unicode"/>
                <a:cs typeface="Lucida Sans Unicode"/>
              </a:rPr>
              <a:t>end-</a:t>
            </a:r>
            <a:r>
              <a:rPr dirty="0" sz="1650" spc="-190">
                <a:latin typeface="Lucida Sans Unicode"/>
                <a:cs typeface="Lucida Sans Unicode"/>
              </a:rPr>
              <a:t>users</a:t>
            </a:r>
            <a:r>
              <a:rPr dirty="0" sz="1650" spc="245">
                <a:latin typeface="Lucida Sans Unicode"/>
                <a:cs typeface="Lucida Sans Unicode"/>
              </a:rPr>
              <a:t> </a:t>
            </a:r>
            <a:r>
              <a:rPr dirty="0" sz="1650" spc="-190">
                <a:latin typeface="Lucida Sans Unicode"/>
                <a:cs typeface="Lucida Sans Unicode"/>
              </a:rPr>
              <a:t>and</a:t>
            </a:r>
            <a:r>
              <a:rPr dirty="0" sz="1650" spc="60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the </a:t>
            </a:r>
            <a:r>
              <a:rPr dirty="0" sz="1650" spc="-114">
                <a:latin typeface="Lucida Sans Unicode"/>
                <a:cs typeface="Lucida Sans Unicode"/>
              </a:rPr>
              <a:t>environment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as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a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whole.</a:t>
            </a:r>
            <a:endParaRPr sz="1650">
              <a:latin typeface="Lucida Sans Unicode"/>
              <a:cs typeface="Lucida Sans Unicode"/>
            </a:endParaRPr>
          </a:p>
          <a:p>
            <a:pPr algn="just" marL="71120" marR="66040" indent="10160">
              <a:lnSpc>
                <a:spcPct val="101000"/>
              </a:lnSpc>
              <a:spcBef>
                <a:spcPts val="1500"/>
              </a:spcBef>
            </a:pPr>
            <a:r>
              <a:rPr dirty="0" sz="1650" spc="-50">
                <a:latin typeface="Lucida Sans Unicode"/>
                <a:cs typeface="Lucida Sans Unicode"/>
              </a:rPr>
              <a:t>We</a:t>
            </a:r>
            <a:r>
              <a:rPr dirty="0" sz="1650" spc="-34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have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established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sophisticated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Management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System,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with</a:t>
            </a:r>
            <a:r>
              <a:rPr dirty="0" sz="1650" spc="-25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trained</a:t>
            </a:r>
            <a:r>
              <a:rPr dirty="0" sz="1650" spc="-170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staff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operatives,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can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allmate</a:t>
            </a:r>
            <a:r>
              <a:rPr dirty="0" sz="1650" spc="-300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resources,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equipment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and</a:t>
            </a:r>
            <a:r>
              <a:rPr dirty="0" sz="1650" spc="-26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plant</a:t>
            </a:r>
            <a:r>
              <a:rPr dirty="0" sz="1650" spc="-27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eGciently.</a:t>
            </a:r>
            <a:r>
              <a:rPr dirty="0" sz="1650" spc="-13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Using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appropriate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key</a:t>
            </a:r>
            <a:r>
              <a:rPr dirty="0" sz="1650" spc="-32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performance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indicators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for</a:t>
            </a:r>
            <a:r>
              <a:rPr dirty="0" sz="1650" spc="-90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sites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personnel,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5">
                <a:latin typeface="Lucida Sans Unicode"/>
                <a:cs typeface="Lucida Sans Unicode"/>
              </a:rPr>
              <a:t>we</a:t>
            </a:r>
            <a:r>
              <a:rPr dirty="0" sz="1650" spc="-29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are</a:t>
            </a:r>
            <a:r>
              <a:rPr dirty="0" sz="1650" spc="-25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able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to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regularly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monitor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evaluate</a:t>
            </a:r>
            <a:r>
              <a:rPr dirty="0" sz="1650" spc="-15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its</a:t>
            </a:r>
            <a:r>
              <a:rPr dirty="0" sz="1650" spc="-15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effectiveness.</a:t>
            </a:r>
            <a:endParaRPr sz="1650">
              <a:latin typeface="Lucida Sans Unicode"/>
              <a:cs typeface="Lucida Sans Unicode"/>
            </a:endParaRPr>
          </a:p>
          <a:p>
            <a:pPr algn="just" marL="58419" marR="57785" indent="8890">
              <a:lnSpc>
                <a:spcPct val="101000"/>
              </a:lnSpc>
              <a:spcBef>
                <a:spcPts val="1400"/>
              </a:spcBef>
            </a:pPr>
            <a:r>
              <a:rPr dirty="0" sz="1650">
                <a:latin typeface="Lucida Sans Unicode"/>
                <a:cs typeface="Lucida Sans Unicode"/>
              </a:rPr>
              <a:t>A</a:t>
            </a:r>
            <a:r>
              <a:rPr dirty="0" sz="1650" spc="-135">
                <a:latin typeface="Lucida Sans Unicode"/>
                <a:cs typeface="Lucida Sans Unicode"/>
              </a:rPr>
              <a:t> trained,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confident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and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informed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workforce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is</a:t>
            </a:r>
            <a:r>
              <a:rPr dirty="0" sz="1650" spc="-1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the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key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60">
                <a:latin typeface="Lucida Sans Unicode"/>
                <a:cs typeface="Lucida Sans Unicode"/>
              </a:rPr>
              <a:t>to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our</a:t>
            </a:r>
            <a:r>
              <a:rPr dirty="0" sz="1650" spc="55">
                <a:latin typeface="Lucida Sans Unicode"/>
                <a:cs typeface="Lucida Sans Unicode"/>
              </a:rPr>
              <a:t> </a:t>
            </a:r>
            <a:r>
              <a:rPr dirty="0" sz="1650" spc="-165">
                <a:latin typeface="Lucida Sans Unicode"/>
                <a:cs typeface="Lucida Sans Unicode"/>
              </a:rPr>
              <a:t>success.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We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are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80">
                <a:latin typeface="Lucida Sans Unicode"/>
                <a:cs typeface="Lucida Sans Unicode"/>
              </a:rPr>
              <a:t>fully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committed</a:t>
            </a:r>
            <a:r>
              <a:rPr dirty="0" sz="1650" spc="120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to </a:t>
            </a:r>
            <a:r>
              <a:rPr dirty="0" sz="1650" spc="-125">
                <a:latin typeface="Lucida Sans Unicode"/>
                <a:cs typeface="Lucida Sans Unicode"/>
              </a:rPr>
              <a:t>achieving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175">
                <a:latin typeface="Lucida Sans Unicode"/>
                <a:cs typeface="Lucida Sans Unicode"/>
              </a:rPr>
              <a:t>customer</a:t>
            </a:r>
            <a:r>
              <a:rPr dirty="0" sz="1650" spc="4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satisfaction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320">
                <a:latin typeface="Lucida Sans Unicode"/>
                <a:cs typeface="Lucida Sans Unicode"/>
              </a:rPr>
              <a:t>by</a:t>
            </a:r>
            <a:r>
              <a:rPr dirty="0" sz="1650" spc="19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maintaining</a:t>
            </a:r>
            <a:r>
              <a:rPr dirty="0" sz="1650" spc="45">
                <a:latin typeface="Lucida Sans Unicode"/>
                <a:cs typeface="Lucida Sans Unicode"/>
              </a:rPr>
              <a:t> </a:t>
            </a:r>
            <a:r>
              <a:rPr dirty="0" sz="1650" spc="-204">
                <a:latin typeface="Lucida Sans Unicode"/>
                <a:cs typeface="Lucida Sans Unicode"/>
              </a:rPr>
              <a:t>the</a:t>
            </a:r>
            <a:r>
              <a:rPr dirty="0" sz="1650" spc="75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highest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possible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levels</a:t>
            </a:r>
            <a:r>
              <a:rPr dirty="0" sz="1650" spc="40">
                <a:latin typeface="Lucida Sans Unicode"/>
                <a:cs typeface="Lucida Sans Unicode"/>
              </a:rPr>
              <a:t> </a:t>
            </a:r>
            <a:r>
              <a:rPr dirty="0" sz="1650" spc="-335">
                <a:latin typeface="Lucida Sans Unicode"/>
                <a:cs typeface="Lucida Sans Unicode"/>
              </a:rPr>
              <a:t>of</a:t>
            </a:r>
            <a:r>
              <a:rPr dirty="0" sz="1650" spc="204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quality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190">
                <a:latin typeface="Lucida Sans Unicode"/>
                <a:cs typeface="Lucida Sans Unicode"/>
              </a:rPr>
              <a:t>and</a:t>
            </a:r>
            <a:r>
              <a:rPr dirty="0" sz="1650" spc="95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through</a:t>
            </a:r>
            <a:r>
              <a:rPr dirty="0" sz="1650" spc="245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the </a:t>
            </a:r>
            <a:r>
              <a:rPr dirty="0" sz="1650" spc="-125">
                <a:latin typeface="Lucida Sans Unicode"/>
                <a:cs typeface="Lucida Sans Unicode"/>
              </a:rPr>
              <a:t>punctual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completion</a:t>
            </a:r>
            <a:r>
              <a:rPr dirty="0" sz="1650" spc="-145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of</a:t>
            </a:r>
            <a:r>
              <a:rPr dirty="0" sz="1650" spc="-19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our</a:t>
            </a:r>
            <a:r>
              <a:rPr dirty="0" sz="1650" spc="-11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projects.</a:t>
            </a:r>
            <a:endParaRPr sz="16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650">
              <a:latin typeface="Lucida Sans Unicode"/>
              <a:cs typeface="Lucida Sans Unicode"/>
            </a:endParaRPr>
          </a:p>
          <a:p>
            <a:pPr marL="42545">
              <a:lnSpc>
                <a:spcPct val="100000"/>
              </a:lnSpc>
              <a:spcBef>
                <a:spcPts val="5"/>
              </a:spcBef>
            </a:pPr>
            <a:r>
              <a:rPr dirty="0" sz="2200" spc="-25">
                <a:latin typeface="Lucida Sans Unicode"/>
                <a:cs typeface="Lucida Sans Unicode"/>
              </a:rPr>
              <a:t>HSE</a:t>
            </a:r>
            <a:endParaRPr sz="2200">
              <a:latin typeface="Lucida Sans Unicode"/>
              <a:cs typeface="Lucida Sans Unicode"/>
            </a:endParaRPr>
          </a:p>
          <a:p>
            <a:pPr algn="just" marL="52705" marR="4819650" indent="13970">
              <a:lnSpc>
                <a:spcPct val="101000"/>
              </a:lnSpc>
              <a:spcBef>
                <a:spcPts val="790"/>
              </a:spcBef>
            </a:pPr>
            <a:r>
              <a:rPr dirty="0" sz="1650" spc="-190">
                <a:latin typeface="Lucida Sans Unicode"/>
                <a:cs typeface="Lucida Sans Unicode"/>
              </a:rPr>
              <a:t>The</a:t>
            </a:r>
            <a:r>
              <a:rPr dirty="0" sz="1650" spc="4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health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80">
                <a:latin typeface="Lucida Sans Unicode"/>
                <a:cs typeface="Lucida Sans Unicode"/>
              </a:rPr>
              <a:t>and</a:t>
            </a:r>
            <a:r>
              <a:rPr dirty="0" sz="1650" spc="-5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safety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35">
                <a:latin typeface="Lucida Sans Unicode"/>
                <a:cs typeface="Lucida Sans Unicode"/>
              </a:rPr>
              <a:t>of</a:t>
            </a:r>
            <a:r>
              <a:rPr dirty="0" sz="1650" spc="-8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our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employees</a:t>
            </a:r>
            <a:r>
              <a:rPr dirty="0" sz="1650" spc="75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and </a:t>
            </a:r>
            <a:r>
              <a:rPr dirty="0" sz="1650" spc="-114">
                <a:latin typeface="Lucida Sans Unicode"/>
                <a:cs typeface="Lucida Sans Unicode"/>
              </a:rPr>
              <a:t>everyone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else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affected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50">
                <a:latin typeface="Lucida Sans Unicode"/>
                <a:cs typeface="Lucida Sans Unicode"/>
              </a:rPr>
              <a:t>by</a:t>
            </a:r>
            <a:r>
              <a:rPr dirty="0" sz="1650" spc="-80">
                <a:latin typeface="Lucida Sans Unicode"/>
                <a:cs typeface="Lucida Sans Unicode"/>
              </a:rPr>
              <a:t> </a:t>
            </a:r>
            <a:r>
              <a:rPr dirty="0" sz="1650" spc="-175">
                <a:latin typeface="Lucida Sans Unicode"/>
                <a:cs typeface="Lucida Sans Unicode"/>
              </a:rPr>
              <a:t>our</a:t>
            </a:r>
            <a:r>
              <a:rPr dirty="0" sz="1650" spc="12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activities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along </a:t>
            </a:r>
            <a:r>
              <a:rPr dirty="0" sz="1650">
                <a:latin typeface="Lucida Sans Unicode"/>
                <a:cs typeface="Lucida Sans Unicode"/>
              </a:rPr>
              <a:t>with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>
                <a:latin typeface="Lucida Sans Unicode"/>
                <a:cs typeface="Lucida Sans Unicode"/>
              </a:rPr>
              <a:t>the</a:t>
            </a:r>
            <a:r>
              <a:rPr dirty="0" sz="1650" spc="-85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protection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>
                <a:latin typeface="Lucida Sans Unicode"/>
                <a:cs typeface="Lucida Sans Unicode"/>
              </a:rPr>
              <a:t>of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>
                <a:latin typeface="Lucida Sans Unicode"/>
                <a:cs typeface="Lucida Sans Unicode"/>
              </a:rPr>
              <a:t>the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environment</a:t>
            </a:r>
            <a:r>
              <a:rPr dirty="0" sz="1650" spc="90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in </a:t>
            </a:r>
            <a:r>
              <a:rPr dirty="0" sz="1650">
                <a:latin typeface="Lucida Sans Unicode"/>
                <a:cs typeface="Lucida Sans Unicode"/>
              </a:rPr>
              <a:t>which</a:t>
            </a:r>
            <a:r>
              <a:rPr dirty="0" sz="1650" spc="130">
                <a:latin typeface="Lucida Sans Unicode"/>
                <a:cs typeface="Lucida Sans Unicode"/>
              </a:rPr>
              <a:t> </a:t>
            </a:r>
            <a:r>
              <a:rPr dirty="0" sz="1650">
                <a:latin typeface="Lucida Sans Unicode"/>
                <a:cs typeface="Lucida Sans Unicode"/>
              </a:rPr>
              <a:t>we</a:t>
            </a:r>
            <a:r>
              <a:rPr dirty="0" sz="1650" spc="65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operate</a:t>
            </a:r>
            <a:r>
              <a:rPr dirty="0" sz="1650" spc="160">
                <a:latin typeface="Lucida Sans Unicode"/>
                <a:cs typeface="Lucida Sans Unicode"/>
              </a:rPr>
              <a:t> </a:t>
            </a:r>
            <a:r>
              <a:rPr dirty="0" sz="1650">
                <a:latin typeface="Lucida Sans Unicode"/>
                <a:cs typeface="Lucida Sans Unicode"/>
              </a:rPr>
              <a:t>is</a:t>
            </a:r>
            <a:r>
              <a:rPr dirty="0" sz="1650" spc="95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fundamental</a:t>
            </a:r>
            <a:r>
              <a:rPr dirty="0" sz="1650" spc="265">
                <a:latin typeface="Lucida Sans Unicode"/>
                <a:cs typeface="Lucida Sans Unicode"/>
              </a:rPr>
              <a:t> </a:t>
            </a:r>
            <a:r>
              <a:rPr dirty="0" sz="1650">
                <a:latin typeface="Lucida Sans Unicode"/>
                <a:cs typeface="Lucida Sans Unicode"/>
              </a:rPr>
              <a:t>to</a:t>
            </a:r>
            <a:r>
              <a:rPr dirty="0" sz="1650" spc="114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the </a:t>
            </a:r>
            <a:r>
              <a:rPr dirty="0" sz="1650" spc="-170">
                <a:latin typeface="Lucida Sans Unicode"/>
                <a:cs typeface="Lucida Sans Unicode"/>
              </a:rPr>
              <a:t>success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235">
                <a:latin typeface="Lucida Sans Unicode"/>
                <a:cs typeface="Lucida Sans Unicode"/>
              </a:rPr>
              <a:t>of</a:t>
            </a:r>
            <a:r>
              <a:rPr dirty="0" sz="1650" spc="105">
                <a:latin typeface="Lucida Sans Unicode"/>
                <a:cs typeface="Lucida Sans Unicode"/>
              </a:rPr>
              <a:t> </a:t>
            </a:r>
            <a:r>
              <a:rPr dirty="0" sz="1650" spc="-204">
                <a:latin typeface="Lucida Sans Unicode"/>
                <a:cs typeface="Lucida Sans Unicode"/>
              </a:rPr>
              <a:t>our</a:t>
            </a:r>
            <a:r>
              <a:rPr dirty="0" sz="1650" spc="75">
                <a:latin typeface="Lucida Sans Unicode"/>
                <a:cs typeface="Lucida Sans Unicode"/>
              </a:rPr>
              <a:t> </a:t>
            </a:r>
            <a:r>
              <a:rPr dirty="0" sz="1650" spc="-165">
                <a:latin typeface="Lucida Sans Unicode"/>
                <a:cs typeface="Lucida Sans Unicode"/>
              </a:rPr>
              <a:t>business.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285">
                <a:latin typeface="Lucida Sans Unicode"/>
                <a:cs typeface="Lucida Sans Unicode"/>
              </a:rPr>
              <a:t>The</a:t>
            </a:r>
            <a:r>
              <a:rPr dirty="0" sz="1650" spc="15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health</a:t>
            </a:r>
            <a:r>
              <a:rPr dirty="0" sz="1650" spc="110">
                <a:latin typeface="Lucida Sans Unicode"/>
                <a:cs typeface="Lucida Sans Unicode"/>
              </a:rPr>
              <a:t> </a:t>
            </a:r>
            <a:r>
              <a:rPr dirty="0" sz="1650" spc="-229">
                <a:latin typeface="Lucida Sans Unicode"/>
                <a:cs typeface="Lucida Sans Unicode"/>
              </a:rPr>
              <a:t>and</a:t>
            </a:r>
            <a:r>
              <a:rPr dirty="0" sz="1650" spc="100">
                <a:latin typeface="Lucida Sans Unicode"/>
                <a:cs typeface="Lucida Sans Unicode"/>
              </a:rPr>
              <a:t> </a:t>
            </a:r>
            <a:r>
              <a:rPr dirty="0" sz="1650" spc="-35">
                <a:latin typeface="Lucida Sans Unicode"/>
                <a:cs typeface="Lucida Sans Unicode"/>
              </a:rPr>
              <a:t>safety </a:t>
            </a:r>
            <a:r>
              <a:rPr dirty="0" sz="1650" spc="-125">
                <a:latin typeface="Lucida Sans Unicode"/>
                <a:cs typeface="Lucida Sans Unicode"/>
              </a:rPr>
              <a:t>of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75">
                <a:latin typeface="Lucida Sans Unicode"/>
                <a:cs typeface="Lucida Sans Unicode"/>
              </a:rPr>
              <a:t>our</a:t>
            </a:r>
            <a:r>
              <a:rPr dirty="0" sz="1650" spc="-10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people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and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local</a:t>
            </a:r>
            <a:r>
              <a:rPr dirty="0" sz="1650" spc="-13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communities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as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20">
                <a:latin typeface="Lucida Sans Unicode"/>
                <a:cs typeface="Lucida Sans Unicode"/>
              </a:rPr>
              <a:t>well</a:t>
            </a:r>
            <a:endParaRPr sz="1650">
              <a:latin typeface="Lucida Sans Unicode"/>
              <a:cs typeface="Lucida Sans Unicode"/>
            </a:endParaRPr>
          </a:p>
          <a:p>
            <a:pPr algn="just" marL="83820">
              <a:lnSpc>
                <a:spcPct val="100000"/>
              </a:lnSpc>
              <a:spcBef>
                <a:spcPts val="520"/>
              </a:spcBef>
            </a:pPr>
            <a:r>
              <a:rPr dirty="0" sz="1650" spc="-175">
                <a:latin typeface="Lucida Sans Unicode"/>
                <a:cs typeface="Lucida Sans Unicode"/>
              </a:rPr>
              <a:t>as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the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environment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in </a:t>
            </a:r>
            <a:r>
              <a:rPr dirty="0" sz="1650" spc="-114">
                <a:latin typeface="Lucida Sans Unicode"/>
                <a:cs typeface="Lucida Sans Unicode"/>
              </a:rPr>
              <a:t>which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we</a:t>
            </a:r>
            <a:r>
              <a:rPr dirty="0" sz="1650" spc="-26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operate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always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comes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first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in</a:t>
            </a:r>
            <a:r>
              <a:rPr dirty="0" sz="1650" spc="-28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UEBCC.</a:t>
            </a:r>
            <a:endParaRPr sz="1650">
              <a:latin typeface="Lucida Sans Unicode"/>
              <a:cs typeface="Lucida Sans Unicode"/>
            </a:endParaRPr>
          </a:p>
          <a:p>
            <a:pPr algn="just" marL="83185" marR="67945" indent="635">
              <a:lnSpc>
                <a:spcPct val="101000"/>
              </a:lnSpc>
              <a:spcBef>
                <a:spcPts val="1200"/>
              </a:spcBef>
            </a:pPr>
            <a:r>
              <a:rPr dirty="0" sz="1650" spc="-165">
                <a:latin typeface="Lucida Sans Unicode"/>
                <a:cs typeface="Lucida Sans Unicode"/>
              </a:rPr>
              <a:t>Our</a:t>
            </a:r>
            <a:r>
              <a:rPr dirty="0" sz="1650" spc="7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philosophy</a:t>
            </a:r>
            <a:r>
              <a:rPr dirty="0" sz="1650" spc="13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is</a:t>
            </a:r>
            <a:r>
              <a:rPr dirty="0" sz="1650" spc="6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to</a:t>
            </a:r>
            <a:r>
              <a:rPr dirty="0" sz="1650" spc="4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continually</a:t>
            </a:r>
            <a:r>
              <a:rPr dirty="0" sz="1650" spc="14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strive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for</a:t>
            </a:r>
            <a:r>
              <a:rPr dirty="0" sz="1650" spc="1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-29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’Zero</a:t>
            </a:r>
            <a:r>
              <a:rPr dirty="0" sz="1650" spc="55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Harm‘</a:t>
            </a:r>
            <a:r>
              <a:rPr dirty="0" sz="1650" spc="-229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environment.</a:t>
            </a:r>
            <a:r>
              <a:rPr dirty="0" sz="1650" spc="13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Accordingly,</a:t>
            </a:r>
            <a:r>
              <a:rPr dirty="0" sz="1650" spc="145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we</a:t>
            </a:r>
            <a:r>
              <a:rPr dirty="0" sz="1650" spc="-5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implement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comprehensive</a:t>
            </a:r>
            <a:r>
              <a:rPr dirty="0" sz="1650" spc="81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health,</a:t>
            </a:r>
            <a:r>
              <a:rPr dirty="0" sz="1650" spc="64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safety</a:t>
            </a:r>
            <a:r>
              <a:rPr dirty="0" sz="1650" spc="69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and</a:t>
            </a:r>
            <a:r>
              <a:rPr dirty="0" sz="1650" spc="61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environmental</a:t>
            </a:r>
            <a:r>
              <a:rPr dirty="0" sz="1650" spc="844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policies</a:t>
            </a:r>
            <a:r>
              <a:rPr dirty="0" sz="1650" spc="635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and</a:t>
            </a:r>
            <a:r>
              <a:rPr dirty="0" sz="1650" spc="54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prmedures</a:t>
            </a:r>
            <a:r>
              <a:rPr dirty="0" sz="1650" spc="80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throughout</a:t>
            </a:r>
            <a:r>
              <a:rPr dirty="0" sz="1650" spc="68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our</a:t>
            </a:r>
            <a:r>
              <a:rPr dirty="0" sz="1650" spc="-8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operations,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in</a:t>
            </a:r>
            <a:r>
              <a:rPr dirty="0" sz="1650" spc="-170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the</a:t>
            </a:r>
            <a:r>
              <a:rPr dirty="0" sz="1650" spc="-33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belief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80">
                <a:latin typeface="Lucida Sans Unicode"/>
                <a:cs typeface="Lucida Sans Unicode"/>
              </a:rPr>
              <a:t>that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all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incidents</a:t>
            </a:r>
            <a:r>
              <a:rPr dirty="0" sz="1650" spc="-15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are</a:t>
            </a:r>
            <a:r>
              <a:rPr dirty="0" sz="1650" spc="-254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avoidable.</a:t>
            </a:r>
            <a:endParaRPr sz="1650">
              <a:latin typeface="Lucida Sans Unicode"/>
              <a:cs typeface="Lucida Sans Unicode"/>
            </a:endParaRPr>
          </a:p>
          <a:p>
            <a:pPr marL="53975">
              <a:lnSpc>
                <a:spcPct val="100000"/>
              </a:lnSpc>
              <a:spcBef>
                <a:spcPts val="2420"/>
              </a:spcBef>
            </a:pPr>
            <a:r>
              <a:rPr dirty="0" sz="2050" spc="-10">
                <a:latin typeface="Lucida Sans Unicode"/>
                <a:cs typeface="Lucida Sans Unicode"/>
              </a:rPr>
              <a:t>Technology</a:t>
            </a:r>
            <a:endParaRPr sz="2050">
              <a:latin typeface="Lucida Sans Unicode"/>
              <a:cs typeface="Lucida Sans Unicode"/>
            </a:endParaRPr>
          </a:p>
          <a:p>
            <a:pPr algn="just" marL="3276600" marR="5080" indent="17780">
              <a:lnSpc>
                <a:spcPct val="101000"/>
              </a:lnSpc>
              <a:spcBef>
                <a:spcPts val="1220"/>
              </a:spcBef>
            </a:pPr>
            <a:r>
              <a:rPr dirty="0" sz="1650" spc="-114">
                <a:latin typeface="Lucida Sans Unicode"/>
                <a:cs typeface="Lucida Sans Unicode"/>
              </a:rPr>
              <a:t>We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look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forward</a:t>
            </a:r>
            <a:r>
              <a:rPr dirty="0" sz="1650" spc="-15">
                <a:latin typeface="Lucida Sans Unicode"/>
                <a:cs typeface="Lucida Sans Unicode"/>
              </a:rPr>
              <a:t> </a:t>
            </a:r>
            <a:r>
              <a:rPr dirty="0" sz="1650" spc="-60">
                <a:latin typeface="Lucida Sans Unicode"/>
                <a:cs typeface="Lucida Sans Unicode"/>
              </a:rPr>
              <a:t>to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entering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the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next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phase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of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our</a:t>
            </a:r>
            <a:r>
              <a:rPr dirty="0" sz="1650" spc="8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growth</a:t>
            </a:r>
            <a:r>
              <a:rPr dirty="0" sz="1650" spc="-15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by </a:t>
            </a:r>
            <a:r>
              <a:rPr dirty="0" sz="1650" spc="-135">
                <a:latin typeface="Lucida Sans Unicode"/>
                <a:cs typeface="Lucida Sans Unicode"/>
              </a:rPr>
              <a:t>driving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eGciency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through</a:t>
            </a:r>
            <a:r>
              <a:rPr dirty="0" sz="1650" spc="5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digitally</a:t>
            </a:r>
            <a:r>
              <a:rPr dirty="0" sz="1650" spc="10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integrated</a:t>
            </a:r>
            <a:r>
              <a:rPr dirty="0" sz="1650" spc="114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prmesses.</a:t>
            </a:r>
            <a:r>
              <a:rPr dirty="0" sz="1650" spc="20">
                <a:latin typeface="Lucida Sans Unicode"/>
                <a:cs typeface="Lucida Sans Unicode"/>
              </a:rPr>
              <a:t> </a:t>
            </a:r>
            <a:r>
              <a:rPr dirty="0" sz="1650" spc="-229">
                <a:latin typeface="Lucida Sans Unicode"/>
                <a:cs typeface="Lucida Sans Unicode"/>
              </a:rPr>
              <a:t>There</a:t>
            </a:r>
            <a:r>
              <a:rPr dirty="0" sz="1650" spc="100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is </a:t>
            </a:r>
            <a:r>
              <a:rPr dirty="0" sz="1650" spc="-125">
                <a:latin typeface="Lucida Sans Unicode"/>
                <a:cs typeface="Lucida Sans Unicode"/>
              </a:rPr>
              <a:t>significant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development</a:t>
            </a:r>
            <a:r>
              <a:rPr dirty="0" sz="1650" spc="10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in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the</a:t>
            </a:r>
            <a:r>
              <a:rPr dirty="0" sz="1650" spc="1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technology</a:t>
            </a:r>
            <a:r>
              <a:rPr dirty="0" sz="1650" spc="114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sector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that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can</a:t>
            </a:r>
            <a:r>
              <a:rPr dirty="0" sz="1650" spc="10">
                <a:latin typeface="Lucida Sans Unicode"/>
                <a:cs typeface="Lucida Sans Unicode"/>
              </a:rPr>
              <a:t> </a:t>
            </a:r>
            <a:r>
              <a:rPr dirty="0" sz="1650" spc="-20">
                <a:latin typeface="Lucida Sans Unicode"/>
                <a:cs typeface="Lucida Sans Unicode"/>
              </a:rPr>
              <a:t>help </a:t>
            </a:r>
            <a:r>
              <a:rPr dirty="0" sz="1650" spc="-114">
                <a:latin typeface="Lucida Sans Unicode"/>
                <a:cs typeface="Lucida Sans Unicode"/>
              </a:rPr>
              <a:t>UEBCC</a:t>
            </a:r>
            <a:r>
              <a:rPr dirty="0" sz="1650" spc="-145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to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become</a:t>
            </a:r>
            <a:r>
              <a:rPr dirty="0" sz="1650" spc="-21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more</a:t>
            </a:r>
            <a:r>
              <a:rPr dirty="0" sz="1650" spc="-25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streamlined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and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eGcient.</a:t>
            </a:r>
            <a:endParaRPr sz="1650">
              <a:latin typeface="Lucida Sans Unicode"/>
              <a:cs typeface="Lucida Sans Unicode"/>
            </a:endParaRPr>
          </a:p>
          <a:p>
            <a:pPr algn="just" marL="3274695" marR="14604" indent="18415">
              <a:lnSpc>
                <a:spcPct val="101000"/>
              </a:lnSpc>
              <a:spcBef>
                <a:spcPts val="1200"/>
              </a:spcBef>
            </a:pPr>
            <a:r>
              <a:rPr dirty="0" sz="1650" spc="-155">
                <a:latin typeface="Lucida Sans Unicode"/>
                <a:cs typeface="Lucida Sans Unicode"/>
              </a:rPr>
              <a:t>The</a:t>
            </a:r>
            <a:r>
              <a:rPr dirty="0" sz="1650" spc="-32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UAE</a:t>
            </a:r>
            <a:r>
              <a:rPr dirty="0" sz="1650" spc="-254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has</a:t>
            </a:r>
            <a:r>
              <a:rPr dirty="0" sz="1650" spc="-240">
                <a:latin typeface="Lucida Sans Unicode"/>
                <a:cs typeface="Lucida Sans Unicode"/>
              </a:rPr>
              <a:t> </a:t>
            </a:r>
            <a:r>
              <a:rPr dirty="0" sz="1650" spc="-250">
                <a:latin typeface="Lucida Sans Unicode"/>
                <a:cs typeface="Lucida Sans Unicode"/>
              </a:rPr>
              <a:t>a</a:t>
            </a:r>
            <a:r>
              <a:rPr dirty="0" sz="1650" spc="-14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strong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vision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165">
                <a:latin typeface="Lucida Sans Unicode"/>
                <a:cs typeface="Lucida Sans Unicode"/>
              </a:rPr>
              <a:t>for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developing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smarter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communities</a:t>
            </a:r>
            <a:r>
              <a:rPr dirty="0" sz="1650" spc="-80">
                <a:latin typeface="Lucida Sans Unicode"/>
                <a:cs typeface="Lucida Sans Unicode"/>
              </a:rPr>
              <a:t> that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are</a:t>
            </a:r>
            <a:r>
              <a:rPr dirty="0" sz="1650" spc="-229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powered</a:t>
            </a:r>
            <a:r>
              <a:rPr dirty="0" sz="1650" spc="-100">
                <a:latin typeface="Lucida Sans Unicode"/>
                <a:cs typeface="Lucida Sans Unicode"/>
              </a:rPr>
              <a:t> </a:t>
            </a:r>
            <a:r>
              <a:rPr dirty="0" sz="1650" spc="-50">
                <a:latin typeface="Lucida Sans Unicode"/>
                <a:cs typeface="Lucida Sans Unicode"/>
              </a:rPr>
              <a:t>by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cutting-</a:t>
            </a:r>
            <a:r>
              <a:rPr dirty="0" sz="1650" spc="-145">
                <a:latin typeface="Lucida Sans Unicode"/>
                <a:cs typeface="Lucida Sans Unicode"/>
              </a:rPr>
              <a:t>edge</a:t>
            </a:r>
            <a:r>
              <a:rPr dirty="0" sz="1650" spc="-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technology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solutions.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UEBCC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is</a:t>
            </a:r>
            <a:r>
              <a:rPr dirty="0" sz="1650" spc="54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adopting</a:t>
            </a:r>
            <a:r>
              <a:rPr dirty="0" sz="1650" spc="55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new</a:t>
            </a:r>
            <a:r>
              <a:rPr dirty="0" sz="1650" spc="59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technologies</a:t>
            </a:r>
            <a:r>
              <a:rPr dirty="0" sz="1650" spc="625">
                <a:latin typeface="Lucida Sans Unicode"/>
                <a:cs typeface="Lucida Sans Unicode"/>
              </a:rPr>
              <a:t> </a:t>
            </a:r>
            <a:r>
              <a:rPr dirty="0" sz="1650" spc="-80">
                <a:latin typeface="Lucida Sans Unicode"/>
                <a:cs typeface="Lucida Sans Unicode"/>
              </a:rPr>
              <a:t>that</a:t>
            </a:r>
            <a:r>
              <a:rPr dirty="0" sz="1650" spc="50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add</a:t>
            </a:r>
            <a:r>
              <a:rPr dirty="0" sz="1650" spc="59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value</a:t>
            </a:r>
            <a:r>
              <a:rPr dirty="0" sz="1650" spc="615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to</a:t>
            </a:r>
            <a:r>
              <a:rPr dirty="0" sz="1650" spc="39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UEBCC's</a:t>
            </a:r>
            <a:r>
              <a:rPr dirty="0" sz="1650" spc="-7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partners,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customers,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employees.</a:t>
            </a:r>
            <a:endParaRPr sz="1650">
              <a:latin typeface="Lucida Sans Unicode"/>
              <a:cs typeface="Lucida Sans Unicode"/>
            </a:endParaRPr>
          </a:p>
          <a:p>
            <a:pPr algn="just" marL="12700" marR="55880" indent="3810">
              <a:lnSpc>
                <a:spcPct val="111100"/>
              </a:lnSpc>
              <a:spcBef>
                <a:spcPts val="1070"/>
              </a:spcBef>
            </a:pPr>
            <a:r>
              <a:rPr dirty="0" sz="1500" spc="-35">
                <a:latin typeface="Lucida Sans Unicode"/>
                <a:cs typeface="Lucida Sans Unicode"/>
              </a:rPr>
              <a:t>Technologies</a:t>
            </a:r>
            <a:r>
              <a:rPr dirty="0" sz="1500" spc="6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which we</a:t>
            </a:r>
            <a:r>
              <a:rPr dirty="0" sz="1500" spc="-120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are</a:t>
            </a:r>
            <a:r>
              <a:rPr dirty="0" sz="1500" spc="-10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implementing</a:t>
            </a:r>
            <a:r>
              <a:rPr dirty="0" sz="1500" spc="70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are</a:t>
            </a:r>
            <a:r>
              <a:rPr dirty="0" sz="1500" spc="-5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disrupting</a:t>
            </a:r>
            <a:r>
              <a:rPr dirty="0" sz="1500" spc="2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traditional</a:t>
            </a:r>
            <a:r>
              <a:rPr dirty="0" sz="1500" spc="4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models</a:t>
            </a:r>
            <a:r>
              <a:rPr dirty="0" sz="1500" spc="-5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for</a:t>
            </a:r>
            <a:r>
              <a:rPr dirty="0" sz="1500" spc="-4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planning,</a:t>
            </a:r>
            <a:r>
              <a:rPr dirty="0" sz="1500" spc="-9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staGng, </a:t>
            </a:r>
            <a:r>
              <a:rPr dirty="0" sz="1500" spc="-50">
                <a:latin typeface="Lucida Sans Unicode"/>
                <a:cs typeface="Lucida Sans Unicode"/>
              </a:rPr>
              <a:t>monitoring,</a:t>
            </a:r>
            <a:r>
              <a:rPr dirty="0" sz="1500" spc="-6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and</a:t>
            </a:r>
            <a:r>
              <a:rPr dirty="0" sz="1500" spc="-130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delivering</a:t>
            </a:r>
            <a:r>
              <a:rPr dirty="0" sz="1500" spc="-40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projects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as</a:t>
            </a:r>
            <a:r>
              <a:rPr dirty="0" sz="1500" spc="-18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the</a:t>
            </a:r>
            <a:r>
              <a:rPr dirty="0" sz="1500" spc="-275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physical</a:t>
            </a:r>
            <a:r>
              <a:rPr dirty="0" sz="1500" spc="-11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world</a:t>
            </a:r>
            <a:r>
              <a:rPr dirty="0" sz="1500" spc="-55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becomes</a:t>
            </a:r>
            <a:r>
              <a:rPr dirty="0" sz="1500" spc="-65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increasingly</a:t>
            </a:r>
            <a:r>
              <a:rPr dirty="0" sz="1500" spc="9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digitized.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000" y="11353800"/>
            <a:ext cx="2679700" cy="2870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3100" y="8991600"/>
            <a:ext cx="5384800" cy="52070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500" y="6388100"/>
            <a:ext cx="2184400" cy="21717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5400" y="3429000"/>
            <a:ext cx="1930400" cy="749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13200" y="3416300"/>
            <a:ext cx="2032000" cy="7874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29500" y="381000"/>
            <a:ext cx="482600" cy="6096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218016" y="1828447"/>
            <a:ext cx="7237095" cy="809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50" spc="-40">
                <a:latin typeface="Lucida Sans Unicode"/>
                <a:cs typeface="Lucida Sans Unicode"/>
              </a:rPr>
              <a:t>CERTIFICATION</a:t>
            </a:r>
            <a:endParaRPr sz="2150">
              <a:latin typeface="Lucida Sans Unicode"/>
              <a:cs typeface="Lucida Sans Unicode"/>
            </a:endParaRPr>
          </a:p>
          <a:p>
            <a:pPr marL="15875">
              <a:lnSpc>
                <a:spcPct val="100000"/>
              </a:lnSpc>
              <a:spcBef>
                <a:spcPts val="1670"/>
              </a:spcBef>
            </a:pPr>
            <a:r>
              <a:rPr dirty="0" sz="1600" spc="-80">
                <a:latin typeface="Lucida Sans Unicode"/>
                <a:cs typeface="Lucida Sans Unicode"/>
              </a:rPr>
              <a:t>Our</a:t>
            </a:r>
            <a:r>
              <a:rPr dirty="0" sz="1600" spc="-165">
                <a:latin typeface="Lucida Sans Unicode"/>
                <a:cs typeface="Lucida Sans Unicode"/>
              </a:rPr>
              <a:t> </a:t>
            </a:r>
            <a:r>
              <a:rPr dirty="0" sz="1600" spc="-70">
                <a:latin typeface="Lucida Sans Unicode"/>
                <a:cs typeface="Lucida Sans Unicode"/>
              </a:rPr>
              <a:t>Quality</a:t>
            </a:r>
            <a:r>
              <a:rPr dirty="0" sz="1600" spc="-90">
                <a:latin typeface="Lucida Sans Unicode"/>
                <a:cs typeface="Lucida Sans Unicode"/>
              </a:rPr>
              <a:t> and</a:t>
            </a:r>
            <a:r>
              <a:rPr dirty="0" sz="1600" spc="-155">
                <a:latin typeface="Lucida Sans Unicode"/>
                <a:cs typeface="Lucida Sans Unicode"/>
              </a:rPr>
              <a:t> </a:t>
            </a:r>
            <a:r>
              <a:rPr dirty="0" sz="1600" spc="-80">
                <a:latin typeface="Lucida Sans Unicode"/>
                <a:cs typeface="Lucida Sans Unicode"/>
              </a:rPr>
              <a:t>HSE</a:t>
            </a:r>
            <a:r>
              <a:rPr dirty="0" sz="1600" spc="-135">
                <a:latin typeface="Lucida Sans Unicode"/>
                <a:cs typeface="Lucida Sans Unicode"/>
              </a:rPr>
              <a:t> </a:t>
            </a:r>
            <a:r>
              <a:rPr dirty="0" sz="1600" spc="-85">
                <a:latin typeface="Lucida Sans Unicode"/>
                <a:cs typeface="Lucida Sans Unicode"/>
              </a:rPr>
              <a:t>management</a:t>
            </a:r>
            <a:r>
              <a:rPr dirty="0" sz="1600" spc="35">
                <a:latin typeface="Lucida Sans Unicode"/>
                <a:cs typeface="Lucida Sans Unicode"/>
              </a:rPr>
              <a:t> </a:t>
            </a:r>
            <a:r>
              <a:rPr dirty="0" sz="1600" spc="-120">
                <a:latin typeface="Lucida Sans Unicode"/>
                <a:cs typeface="Lucida Sans Unicode"/>
              </a:rPr>
              <a:t>system</a:t>
            </a:r>
            <a:r>
              <a:rPr dirty="0" sz="1600" spc="-180">
                <a:latin typeface="Lucida Sans Unicode"/>
                <a:cs typeface="Lucida Sans Unicode"/>
              </a:rPr>
              <a:t> </a:t>
            </a:r>
            <a:r>
              <a:rPr dirty="0" sz="1600" spc="-25">
                <a:latin typeface="Lucida Sans Unicode"/>
                <a:cs typeface="Lucida Sans Unicode"/>
              </a:rPr>
              <a:t>is</a:t>
            </a:r>
            <a:r>
              <a:rPr dirty="0" sz="1600" spc="-285">
                <a:latin typeface="Lucida Sans Unicode"/>
                <a:cs typeface="Lucida Sans Unicode"/>
              </a:rPr>
              <a:t> </a:t>
            </a:r>
            <a:r>
              <a:rPr dirty="0" sz="1600" spc="-95">
                <a:latin typeface="Lucida Sans Unicode"/>
                <a:cs typeface="Lucida Sans Unicode"/>
              </a:rPr>
              <a:t>accredited</a:t>
            </a:r>
            <a:r>
              <a:rPr dirty="0" sz="1600" spc="5">
                <a:latin typeface="Lucida Sans Unicode"/>
                <a:cs typeface="Lucida Sans Unicode"/>
              </a:rPr>
              <a:t> </a:t>
            </a:r>
            <a:r>
              <a:rPr dirty="0" sz="1600" spc="-114">
                <a:latin typeface="Lucida Sans Unicode"/>
                <a:cs typeface="Lucida Sans Unicode"/>
              </a:rPr>
              <a:t>to</a:t>
            </a:r>
            <a:r>
              <a:rPr dirty="0" sz="1600" spc="-190">
                <a:latin typeface="Lucida Sans Unicode"/>
                <a:cs typeface="Lucida Sans Unicode"/>
              </a:rPr>
              <a:t> </a:t>
            </a:r>
            <a:r>
              <a:rPr dirty="0" sz="1600" spc="-80">
                <a:latin typeface="Lucida Sans Unicode"/>
                <a:cs typeface="Lucida Sans Unicode"/>
              </a:rPr>
              <a:t>international</a:t>
            </a:r>
            <a:r>
              <a:rPr dirty="0" sz="1600" spc="65">
                <a:latin typeface="Lucida Sans Unicode"/>
                <a:cs typeface="Lucida Sans Unicode"/>
              </a:rPr>
              <a:t> </a:t>
            </a:r>
            <a:r>
              <a:rPr dirty="0" sz="1600" spc="-40">
                <a:latin typeface="Lucida Sans Unicode"/>
                <a:cs typeface="Lucida Sans Unicode"/>
              </a:rPr>
              <a:t>standards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2498" y="403678"/>
            <a:ext cx="2044064" cy="52959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dirty="0" sz="1650">
                <a:latin typeface="Lucida Sans Unicode"/>
                <a:cs typeface="Lucida Sans Unicode"/>
              </a:rPr>
              <a:t>ULTRA</a:t>
            </a:r>
            <a:r>
              <a:rPr dirty="0" sz="1650" spc="60">
                <a:latin typeface="Lucida Sans Unicode"/>
                <a:cs typeface="Lucida Sans Unicode"/>
              </a:rPr>
              <a:t> </a:t>
            </a:r>
            <a:r>
              <a:rPr dirty="0" sz="1650" spc="-30">
                <a:latin typeface="Lucida Sans Unicode"/>
                <a:cs typeface="Lucida Sans Unicode"/>
              </a:rPr>
              <a:t>5XC5LL5NC5</a:t>
            </a:r>
            <a:endParaRPr sz="1650">
              <a:latin typeface="Lucida Sans Unicode"/>
              <a:cs typeface="Lucida Sans Unicode"/>
            </a:endParaRPr>
          </a:p>
          <a:p>
            <a:pPr algn="ctr" marR="33655">
              <a:lnSpc>
                <a:spcPct val="100000"/>
              </a:lnSpc>
              <a:spcBef>
                <a:spcPts val="320"/>
              </a:spcBef>
            </a:pPr>
            <a:r>
              <a:rPr dirty="0" sz="950">
                <a:latin typeface="Lucida Sans Unicode"/>
                <a:cs typeface="Lucida Sans Unicode"/>
              </a:rPr>
              <a:t>BUILDING</a:t>
            </a:r>
            <a:r>
              <a:rPr dirty="0" sz="950" spc="135">
                <a:latin typeface="Lucida Sans Unicode"/>
                <a:cs typeface="Lucida Sans Unicode"/>
              </a:rPr>
              <a:t> </a:t>
            </a:r>
            <a:r>
              <a:rPr dirty="0" sz="950">
                <a:solidFill>
                  <a:srgbClr val="151515"/>
                </a:solidFill>
                <a:latin typeface="Lucida Sans Unicode"/>
                <a:cs typeface="Lucida Sans Unicode"/>
              </a:rPr>
              <a:t>CO</a:t>
            </a:r>
            <a:r>
              <a:rPr dirty="0" sz="950" spc="-190">
                <a:solidFill>
                  <a:srgbClr val="151515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30">
                <a:latin typeface="Lucida Sans Unicode"/>
                <a:cs typeface="Lucida Sans Unicode"/>
              </a:rPr>
              <a:t>MTRACJ</a:t>
            </a:r>
            <a:r>
              <a:rPr dirty="0" sz="950" spc="-160">
                <a:latin typeface="Lucida Sans Unicode"/>
                <a:cs typeface="Lucida Sans Unicode"/>
              </a:rPr>
              <a:t> </a:t>
            </a:r>
            <a:r>
              <a:rPr dirty="0" sz="950" spc="30">
                <a:latin typeface="Lucida Sans Unicode"/>
                <a:cs typeface="Lucida Sans Unicode"/>
              </a:rPr>
              <a:t>ING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288651" y="5219949"/>
            <a:ext cx="6170295" cy="3287395"/>
          </a:xfrm>
          <a:prstGeom prst="rect">
            <a:avLst/>
          </a:prstGeom>
        </p:spPr>
        <p:txBody>
          <a:bodyPr wrap="square" lIns="0" tIns="177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2150" spc="-10">
                <a:latin typeface="Lucida Sans Unicode"/>
                <a:cs typeface="Lucida Sans Unicode"/>
              </a:rPr>
              <a:t>SUSTAINABILITY</a:t>
            </a:r>
            <a:endParaRPr sz="2150">
              <a:latin typeface="Lucida Sans Unicode"/>
              <a:cs typeface="Lucida Sans Unicode"/>
            </a:endParaRPr>
          </a:p>
          <a:p>
            <a:pPr marL="13970" marR="5080" indent="635">
              <a:lnSpc>
                <a:spcPct val="126299"/>
              </a:lnSpc>
              <a:spcBef>
                <a:spcPts val="500"/>
              </a:spcBef>
            </a:pPr>
            <a:r>
              <a:rPr dirty="0" sz="1650" spc="-125">
                <a:latin typeface="Lucida Sans Unicode"/>
                <a:cs typeface="Lucida Sans Unicode"/>
              </a:rPr>
              <a:t>Our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sustainability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strategy,"Constructing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for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a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Sustainable</a:t>
            </a:r>
            <a:r>
              <a:rPr dirty="0" sz="1650" spc="-11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Tomorrow" </a:t>
            </a:r>
            <a:r>
              <a:rPr dirty="0" sz="1650" spc="-155">
                <a:latin typeface="Lucida Sans Unicode"/>
                <a:cs typeface="Lucida Sans Unicode"/>
              </a:rPr>
              <a:t>emphasizes</a:t>
            </a:r>
            <a:r>
              <a:rPr dirty="0" sz="1650" spc="1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on</a:t>
            </a:r>
            <a:r>
              <a:rPr dirty="0" sz="1650" spc="-18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delivering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sustainable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construction</a:t>
            </a:r>
            <a:r>
              <a:rPr dirty="0" sz="1650" spc="-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services</a:t>
            </a:r>
            <a:r>
              <a:rPr dirty="0" sz="1650" spc="85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which </a:t>
            </a:r>
            <a:r>
              <a:rPr dirty="0" sz="1650" spc="-125">
                <a:latin typeface="Lucida Sans Unicode"/>
                <a:cs typeface="Lucida Sans Unicode"/>
              </a:rPr>
              <a:t>benefits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our</a:t>
            </a:r>
            <a:r>
              <a:rPr dirty="0" sz="1650" spc="-140">
                <a:latin typeface="Lucida Sans Unicode"/>
                <a:cs typeface="Lucida Sans Unicode"/>
              </a:rPr>
              <a:t> employees,</a:t>
            </a:r>
            <a:r>
              <a:rPr dirty="0" sz="1650" spc="-11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the</a:t>
            </a:r>
            <a:r>
              <a:rPr dirty="0" sz="1650" spc="-23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clients,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environment,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wider</a:t>
            </a:r>
            <a:r>
              <a:rPr dirty="0" sz="1650" spc="-11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community </a:t>
            </a:r>
            <a:r>
              <a:rPr dirty="0" sz="1650" spc="-90">
                <a:latin typeface="Lucida Sans Unicode"/>
                <a:cs typeface="Lucida Sans Unicode"/>
              </a:rPr>
              <a:t>and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other</a:t>
            </a:r>
            <a:r>
              <a:rPr dirty="0" sz="1650" spc="-9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project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55">
                <a:latin typeface="Lucida Sans Unicode"/>
                <a:cs typeface="Lucida Sans Unicode"/>
              </a:rPr>
              <a:t>stakeholders.</a:t>
            </a:r>
            <a:endParaRPr sz="1650">
              <a:latin typeface="Lucida Sans Unicode"/>
              <a:cs typeface="Lucida Sans Unicode"/>
            </a:endParaRPr>
          </a:p>
          <a:p>
            <a:pPr marL="18415" marR="40640" indent="635">
              <a:lnSpc>
                <a:spcPct val="126299"/>
              </a:lnSpc>
              <a:spcBef>
                <a:spcPts val="1300"/>
              </a:spcBef>
            </a:pPr>
            <a:r>
              <a:rPr dirty="0" sz="1650" spc="-114">
                <a:latin typeface="Lucida Sans Unicode"/>
                <a:cs typeface="Lucida Sans Unicode"/>
              </a:rPr>
              <a:t>UEBCC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constantly</a:t>
            </a:r>
            <a:r>
              <a:rPr dirty="0" sz="1650" spc="1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aims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to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construct</a:t>
            </a:r>
            <a:r>
              <a:rPr dirty="0" sz="1650" spc="-14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sustainable</a:t>
            </a:r>
            <a:r>
              <a:rPr dirty="0" sz="1650" spc="-9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projects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and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a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few</a:t>
            </a:r>
            <a:r>
              <a:rPr dirty="0" sz="1650" spc="-125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of </a:t>
            </a:r>
            <a:r>
              <a:rPr dirty="0" sz="1650" spc="-114">
                <a:latin typeface="Lucida Sans Unicode"/>
                <a:cs typeface="Lucida Sans Unicode"/>
              </a:rPr>
              <a:t>them</a:t>
            </a:r>
            <a:r>
              <a:rPr dirty="0" sz="1650" spc="-215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have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received</a:t>
            </a:r>
            <a:r>
              <a:rPr dirty="0" sz="1650" spc="-105">
                <a:latin typeface="Lucida Sans Unicode"/>
                <a:cs typeface="Lucida Sans Unicode"/>
              </a:rPr>
              <a:t> leading</a:t>
            </a:r>
            <a:r>
              <a:rPr dirty="0" sz="1650" spc="-7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green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building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certifications,</a:t>
            </a:r>
            <a:r>
              <a:rPr dirty="0" sz="1650" spc="-295">
                <a:latin typeface="Lucida Sans Unicode"/>
                <a:cs typeface="Lucida Sans Unicode"/>
              </a:rPr>
              <a:t> </a:t>
            </a:r>
            <a:r>
              <a:rPr dirty="0" sz="1650" spc="-25">
                <a:latin typeface="Lucida Sans Unicode"/>
                <a:cs typeface="Lucida Sans Unicode"/>
              </a:rPr>
              <a:t>the </a:t>
            </a:r>
            <a:r>
              <a:rPr dirty="0" sz="1650" spc="-125">
                <a:latin typeface="Lucida Sans Unicode"/>
                <a:cs typeface="Lucida Sans Unicode"/>
              </a:rPr>
              <a:t>Leadership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in</a:t>
            </a:r>
            <a:r>
              <a:rPr dirty="0" sz="1650" spc="-28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Energy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and</a:t>
            </a:r>
            <a:r>
              <a:rPr dirty="0" sz="1650" spc="-23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Environmental</a:t>
            </a:r>
            <a:r>
              <a:rPr dirty="0" sz="1650" spc="7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Design</a:t>
            </a:r>
            <a:r>
              <a:rPr dirty="0" sz="1650" spc="-8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(LEED)</a:t>
            </a:r>
            <a:r>
              <a:rPr dirty="0" sz="1650" spc="-4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and</a:t>
            </a:r>
            <a:r>
              <a:rPr dirty="0" sz="1650" spc="-245">
                <a:latin typeface="Lucida Sans Unicode"/>
                <a:cs typeface="Lucida Sans Unicode"/>
              </a:rPr>
              <a:t> </a:t>
            </a:r>
            <a:r>
              <a:rPr dirty="0" sz="1650" spc="-55">
                <a:latin typeface="Lucida Sans Unicode"/>
                <a:cs typeface="Lucida Sans Unicode"/>
              </a:rPr>
              <a:t>Estidama </a:t>
            </a:r>
            <a:r>
              <a:rPr dirty="0" sz="1650" spc="-30">
                <a:latin typeface="Lucida Sans Unicode"/>
                <a:cs typeface="Lucida Sans Unicode"/>
              </a:rPr>
              <a:t>certification.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71457" y="12338050"/>
            <a:ext cx="1636395" cy="774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ts val="2950"/>
              </a:lnSpc>
              <a:spcBef>
                <a:spcPts val="100"/>
              </a:spcBef>
            </a:pPr>
            <a:r>
              <a:rPr dirty="0" sz="2500" spc="-120">
                <a:latin typeface="Consolas"/>
                <a:cs typeface="Consolas"/>
              </a:rPr>
              <a:t>0663413131</a:t>
            </a:r>
            <a:endParaRPr sz="2500">
              <a:latin typeface="Consolas"/>
              <a:cs typeface="Consolas"/>
            </a:endParaRPr>
          </a:p>
          <a:p>
            <a:pPr marL="12700">
              <a:lnSpc>
                <a:spcPts val="2950"/>
              </a:lnSpc>
            </a:pPr>
            <a:r>
              <a:rPr dirty="0" sz="2500" spc="-150">
                <a:latin typeface="Consolas"/>
                <a:cs typeface="Consolas"/>
              </a:rPr>
              <a:t>030363</a:t>
            </a:r>
            <a:r>
              <a:rPr dirty="0" sz="2500" spc="-695">
                <a:latin typeface="Consolas"/>
                <a:cs typeface="Consolas"/>
              </a:rPr>
              <a:t> </a:t>
            </a:r>
            <a:r>
              <a:rPr dirty="0" sz="2500" spc="-275">
                <a:latin typeface="Consolas"/>
                <a:cs typeface="Consolas"/>
              </a:rPr>
              <a:t>2588</a:t>
            </a:r>
            <a:endParaRPr sz="2500">
              <a:latin typeface="Consolas"/>
              <a:cs typeface="Consolas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50500"/>
            <a:ext cx="10502900" cy="44958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8356600"/>
            <a:ext cx="1473200" cy="965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6100" y="8089900"/>
            <a:ext cx="2133600" cy="12446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79600" y="6184900"/>
            <a:ext cx="2133600" cy="1257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08500" y="6197600"/>
            <a:ext cx="1955800" cy="12700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96100" y="6172200"/>
            <a:ext cx="2133600" cy="1257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575800" y="6286500"/>
            <a:ext cx="850900" cy="12319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17700" y="4356100"/>
            <a:ext cx="1485900" cy="11938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10000" y="4445000"/>
            <a:ext cx="1473200" cy="1092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64200" y="4318000"/>
            <a:ext cx="1485900" cy="12446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543800" y="4267200"/>
            <a:ext cx="1473200" cy="12700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372600" y="3429000"/>
            <a:ext cx="241300" cy="1143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67300" y="2489200"/>
            <a:ext cx="533400" cy="5461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31800" y="406400"/>
            <a:ext cx="609600" cy="76200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1137491" y="443010"/>
            <a:ext cx="2543810" cy="662305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10"/>
              </a:spcBef>
              <a:tabLst>
                <a:tab pos="939800" algn="l"/>
              </a:tabLst>
            </a:pPr>
            <a:r>
              <a:rPr dirty="0" sz="1950" spc="-10">
                <a:latin typeface="Arial Black"/>
                <a:cs typeface="Arial Black"/>
              </a:rPr>
              <a:t>ULTRA</a:t>
            </a:r>
            <a:r>
              <a:rPr dirty="0" sz="1950">
                <a:latin typeface="Arial Black"/>
                <a:cs typeface="Arial Black"/>
              </a:rPr>
              <a:t>	</a:t>
            </a:r>
            <a:r>
              <a:rPr dirty="0" sz="1950" spc="-254">
                <a:latin typeface="Arial Black"/>
                <a:cs typeface="Arial Black"/>
              </a:rPr>
              <a:t>EXCE</a:t>
            </a:r>
            <a:r>
              <a:rPr dirty="0" sz="1950" spc="-350">
                <a:latin typeface="Arial Black"/>
                <a:cs typeface="Arial Black"/>
              </a:rPr>
              <a:t> </a:t>
            </a:r>
            <a:r>
              <a:rPr dirty="0" sz="1950" spc="-270">
                <a:latin typeface="Arial Black"/>
                <a:cs typeface="Arial Black"/>
              </a:rPr>
              <a:t>LLEN</a:t>
            </a:r>
            <a:r>
              <a:rPr dirty="0" sz="1950" spc="-300">
                <a:latin typeface="Arial Black"/>
                <a:cs typeface="Arial Black"/>
              </a:rPr>
              <a:t> </a:t>
            </a:r>
            <a:r>
              <a:rPr dirty="0" sz="1950" spc="-370">
                <a:latin typeface="Arial Black"/>
                <a:cs typeface="Arial Black"/>
              </a:rPr>
              <a:t>CE</a:t>
            </a:r>
            <a:endParaRPr sz="1950">
              <a:latin typeface="Arial Black"/>
              <a:cs typeface="Arial Black"/>
            </a:endParaRPr>
          </a:p>
          <a:p>
            <a:pPr algn="ctr" marR="27305">
              <a:lnSpc>
                <a:spcPct val="100000"/>
              </a:lnSpc>
              <a:spcBef>
                <a:spcPts val="459"/>
              </a:spcBef>
            </a:pPr>
            <a:r>
              <a:rPr dirty="0" sz="1250" spc="-10">
                <a:latin typeface="Lucida Sans Unicode"/>
                <a:cs typeface="Lucida Sans Unicode"/>
              </a:rPr>
              <a:t>BUILDINC</a:t>
            </a:r>
            <a:r>
              <a:rPr dirty="0" sz="1250" spc="-20">
                <a:latin typeface="Lucida Sans Unicode"/>
                <a:cs typeface="Lucida Sans Unicode"/>
              </a:rPr>
              <a:t> </a:t>
            </a:r>
            <a:r>
              <a:rPr dirty="0" sz="1250" spc="-55">
                <a:latin typeface="Lucida Sans Unicode"/>
                <a:cs typeface="Lucida Sans Unicode"/>
              </a:rPr>
              <a:t>CONT</a:t>
            </a:r>
            <a:r>
              <a:rPr dirty="0" sz="1250" spc="-25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8ACTINC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254684" y="1468613"/>
            <a:ext cx="2155190" cy="480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950" spc="-620">
                <a:solidFill>
                  <a:srgbClr val="313131"/>
                </a:solidFill>
                <a:latin typeface="Arial Black"/>
                <a:cs typeface="Arial Black"/>
              </a:rPr>
              <a:t>WHAT</a:t>
            </a:r>
            <a:r>
              <a:rPr dirty="0" sz="2950" spc="-14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950" spc="-665">
                <a:solidFill>
                  <a:srgbClr val="313131"/>
                </a:solidFill>
                <a:latin typeface="Arial Black"/>
                <a:cs typeface="Arial Black"/>
              </a:rPr>
              <a:t>WE</a:t>
            </a:r>
            <a:r>
              <a:rPr dirty="0" sz="2950" spc="-21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950" spc="-480">
                <a:solidFill>
                  <a:srgbClr val="313131"/>
                </a:solidFill>
                <a:latin typeface="Arial Black"/>
                <a:cs typeface="Arial Black"/>
              </a:rPr>
              <a:t>DO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089111" y="3319286"/>
            <a:ext cx="2486660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-65">
                <a:solidFill>
                  <a:srgbClr val="D65900"/>
                </a:solidFill>
                <a:latin typeface="Lucida Sans Unicode"/>
                <a:cs typeface="Lucida Sans Unicode"/>
              </a:rPr>
              <a:t>CIVIL</a:t>
            </a:r>
            <a:r>
              <a:rPr dirty="0" sz="2000" spc="-70">
                <a:solidFill>
                  <a:srgbClr val="D65900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D75902"/>
                </a:solidFill>
                <a:latin typeface="Lucida Sans Unicode"/>
                <a:cs typeface="Lucida Sans Unicode"/>
              </a:rPr>
              <a:t>CONSTRUCTION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02900" cy="14846300"/>
          </a:xfrm>
          <a:prstGeom prst="rect">
            <a:avLst/>
          </a:prstGeom>
        </p:spPr>
      </p:pic>
    </p:spTree>
  </p:cSld>
  <p:clrMapOvr>
    <a:masterClrMapping/>
  </p:clrMapOvr>
  <p:transition spd="fast">
    <p:cut thruBlk="0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74600"/>
            <a:ext cx="2082800" cy="21717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00" y="9969500"/>
            <a:ext cx="2705100" cy="1803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89500" y="6578600"/>
            <a:ext cx="4978400" cy="76200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1200" y="1320800"/>
            <a:ext cx="9220200" cy="3797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100" y="368300"/>
            <a:ext cx="596900" cy="76200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364141" y="429968"/>
            <a:ext cx="2533650" cy="642620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14"/>
              </a:spcBef>
              <a:tabLst>
                <a:tab pos="965200" algn="l"/>
              </a:tabLst>
            </a:pPr>
            <a:r>
              <a:rPr dirty="0" sz="2150" spc="-375">
                <a:latin typeface="Arial Black"/>
                <a:cs typeface="Arial Black"/>
              </a:rPr>
              <a:t>ULTRA</a:t>
            </a:r>
            <a:r>
              <a:rPr dirty="0" sz="2150">
                <a:latin typeface="Arial Black"/>
                <a:cs typeface="Arial Black"/>
              </a:rPr>
              <a:t>	</a:t>
            </a:r>
            <a:r>
              <a:rPr dirty="0" sz="2150" spc="-225">
                <a:latin typeface="Arial Black"/>
                <a:cs typeface="Arial Black"/>
              </a:rPr>
              <a:t>sxcsLLENcs</a:t>
            </a:r>
            <a:endParaRPr sz="2150">
              <a:latin typeface="Arial Black"/>
              <a:cs typeface="Arial Black"/>
            </a:endParaRPr>
          </a:p>
          <a:p>
            <a:pPr algn="ctr" marR="3810">
              <a:lnSpc>
                <a:spcPct val="100000"/>
              </a:lnSpc>
              <a:spcBef>
                <a:spcPts val="219"/>
              </a:spcBef>
            </a:pPr>
            <a:r>
              <a:rPr dirty="0" sz="1450" spc="-375">
                <a:latin typeface="Arial Black"/>
                <a:cs typeface="Arial Black"/>
              </a:rPr>
              <a:t>BUILI7I¥4G</a:t>
            </a:r>
            <a:r>
              <a:rPr dirty="0" sz="1450" spc="70">
                <a:latin typeface="Arial Black"/>
                <a:cs typeface="Arial Black"/>
              </a:rPr>
              <a:t> </a:t>
            </a:r>
            <a:r>
              <a:rPr dirty="0" sz="1450" spc="-305">
                <a:latin typeface="Arial Black"/>
                <a:cs typeface="Arial Black"/>
              </a:rPr>
              <a:t>CONTRACTING</a:t>
            </a:r>
            <a:endParaRPr sz="14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25"/>
              <a:t>Electromechanical</a:t>
            </a:r>
            <a:r>
              <a:rPr dirty="0" spc="-440"/>
              <a:t> </a:t>
            </a:r>
            <a:r>
              <a:rPr dirty="0" spc="-615"/>
              <a:t>Works</a:t>
            </a:r>
            <a:r>
              <a:rPr dirty="0" spc="-170"/>
              <a:t> </a:t>
            </a:r>
            <a:r>
              <a:rPr dirty="0" spc="-610">
                <a:solidFill>
                  <a:srgbClr val="FF9801"/>
                </a:solidFill>
              </a:rPr>
              <a:t>(MEP)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210971" y="6327657"/>
            <a:ext cx="2831465" cy="3171825"/>
          </a:xfrm>
          <a:prstGeom prst="rect">
            <a:avLst/>
          </a:prstGeom>
        </p:spPr>
        <p:txBody>
          <a:bodyPr wrap="square" lIns="0" tIns="187325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475"/>
              </a:spcBef>
            </a:pPr>
            <a:r>
              <a:rPr dirty="0" sz="2050" spc="-305">
                <a:solidFill>
                  <a:srgbClr val="313131"/>
                </a:solidFill>
                <a:latin typeface="Arial Black"/>
                <a:cs typeface="Arial Black"/>
              </a:rPr>
              <a:t>What</a:t>
            </a:r>
            <a:r>
              <a:rPr dirty="0" sz="2050" spc="-5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050" spc="-470">
                <a:solidFill>
                  <a:srgbClr val="313131"/>
                </a:solidFill>
                <a:latin typeface="Arial Black"/>
                <a:cs typeface="Arial Black"/>
              </a:rPr>
              <a:t>UEBC</a:t>
            </a:r>
            <a:r>
              <a:rPr dirty="0" sz="2050" spc="9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050" spc="-310">
                <a:solidFill>
                  <a:srgbClr val="313131"/>
                </a:solidFill>
                <a:latin typeface="Arial Black"/>
                <a:cs typeface="Arial Black"/>
              </a:rPr>
              <a:t>Do</a:t>
            </a:r>
            <a:endParaRPr sz="2050">
              <a:latin typeface="Arial Black"/>
              <a:cs typeface="Arial Black"/>
            </a:endParaRPr>
          </a:p>
          <a:p>
            <a:pPr marL="180340" indent="-167640">
              <a:lnSpc>
                <a:spcPct val="100000"/>
              </a:lnSpc>
              <a:spcBef>
                <a:spcPts val="1240"/>
              </a:spcBef>
              <a:buChar char="•"/>
              <a:tabLst>
                <a:tab pos="180340" algn="l"/>
              </a:tabLst>
            </a:pPr>
            <a:r>
              <a:rPr dirty="0" sz="1850" spc="-395">
                <a:latin typeface="Arial Black"/>
                <a:cs typeface="Arial Black"/>
              </a:rPr>
              <a:t>Electrical</a:t>
            </a:r>
            <a:endParaRPr sz="18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Arial Black"/>
              <a:buChar char="•"/>
            </a:pPr>
            <a:endParaRPr sz="1850">
              <a:latin typeface="Arial Black"/>
              <a:cs typeface="Arial Black"/>
            </a:endParaRPr>
          </a:p>
          <a:p>
            <a:pPr marL="181610" indent="-167640">
              <a:lnSpc>
                <a:spcPct val="100000"/>
              </a:lnSpc>
              <a:buChar char="•"/>
              <a:tabLst>
                <a:tab pos="181610" algn="l"/>
              </a:tabLst>
            </a:pPr>
            <a:r>
              <a:rPr dirty="0" sz="1700" spc="-275">
                <a:latin typeface="Arial Black"/>
                <a:cs typeface="Arial Black"/>
              </a:rPr>
              <a:t>Plumbing</a:t>
            </a:r>
            <a:endParaRPr sz="1700">
              <a:latin typeface="Arial Black"/>
              <a:cs typeface="Arial Black"/>
            </a:endParaRPr>
          </a:p>
          <a:p>
            <a:pPr marL="180975" indent="-167005">
              <a:lnSpc>
                <a:spcPct val="100000"/>
              </a:lnSpc>
              <a:spcBef>
                <a:spcPts val="459"/>
              </a:spcBef>
              <a:buChar char="•"/>
              <a:tabLst>
                <a:tab pos="180975" algn="l"/>
              </a:tabLst>
            </a:pPr>
            <a:r>
              <a:rPr dirty="0" sz="1700" spc="-254">
                <a:latin typeface="Arial Black"/>
                <a:cs typeface="Arial Black"/>
              </a:rPr>
              <a:t>Building</a:t>
            </a:r>
            <a:r>
              <a:rPr dirty="0" sz="1700" spc="-55">
                <a:latin typeface="Arial Black"/>
                <a:cs typeface="Arial Black"/>
              </a:rPr>
              <a:t> </a:t>
            </a:r>
            <a:r>
              <a:rPr dirty="0" sz="1700" spc="-285">
                <a:latin typeface="Arial Black"/>
                <a:cs typeface="Arial Black"/>
              </a:rPr>
              <a:t>Management</a:t>
            </a:r>
            <a:r>
              <a:rPr dirty="0" sz="1700" spc="40">
                <a:latin typeface="Arial Black"/>
                <a:cs typeface="Arial Black"/>
              </a:rPr>
              <a:t> </a:t>
            </a:r>
            <a:r>
              <a:rPr dirty="0" sz="1700" spc="-370">
                <a:latin typeface="Arial Black"/>
                <a:cs typeface="Arial Black"/>
              </a:rPr>
              <a:t>System</a:t>
            </a:r>
            <a:endParaRPr sz="1700">
              <a:latin typeface="Arial Black"/>
              <a:cs typeface="Arial Black"/>
            </a:endParaRPr>
          </a:p>
          <a:p>
            <a:pPr marL="181610" indent="-168275">
              <a:lnSpc>
                <a:spcPct val="100000"/>
              </a:lnSpc>
              <a:spcBef>
                <a:spcPts val="360"/>
              </a:spcBef>
              <a:buChar char="•"/>
              <a:tabLst>
                <a:tab pos="181610" algn="l"/>
              </a:tabLst>
            </a:pPr>
            <a:r>
              <a:rPr dirty="0" sz="1800" spc="-515">
                <a:latin typeface="Arial Black"/>
                <a:cs typeface="Arial Black"/>
              </a:rPr>
              <a:t>ELV</a:t>
            </a:r>
            <a:r>
              <a:rPr dirty="0" sz="1800" spc="-110">
                <a:latin typeface="Arial Black"/>
                <a:cs typeface="Arial Black"/>
              </a:rPr>
              <a:t> </a:t>
            </a:r>
            <a:r>
              <a:rPr dirty="0" sz="1800" spc="-440">
                <a:latin typeface="Arial Black"/>
                <a:cs typeface="Arial Black"/>
              </a:rPr>
              <a:t>System</a:t>
            </a:r>
            <a:endParaRPr sz="1800">
              <a:latin typeface="Arial Black"/>
              <a:cs typeface="Arial Black"/>
            </a:endParaRPr>
          </a:p>
          <a:p>
            <a:pPr marL="180975" indent="-167005">
              <a:lnSpc>
                <a:spcPct val="100000"/>
              </a:lnSpc>
              <a:spcBef>
                <a:spcPts val="440"/>
              </a:spcBef>
              <a:buChar char="•"/>
              <a:tabLst>
                <a:tab pos="180975" algn="l"/>
              </a:tabLst>
            </a:pPr>
            <a:r>
              <a:rPr dirty="0" sz="1700" spc="-295">
                <a:latin typeface="Arial Black"/>
                <a:cs typeface="Arial Black"/>
              </a:rPr>
              <a:t>Fire</a:t>
            </a:r>
            <a:r>
              <a:rPr dirty="0" sz="1700" spc="25">
                <a:latin typeface="Arial Black"/>
                <a:cs typeface="Arial Black"/>
              </a:rPr>
              <a:t> </a:t>
            </a:r>
            <a:r>
              <a:rPr dirty="0" sz="1700" spc="-204">
                <a:latin typeface="Arial Black"/>
                <a:cs typeface="Arial Black"/>
              </a:rPr>
              <a:t>fighting</a:t>
            </a:r>
            <a:r>
              <a:rPr dirty="0" sz="1700" spc="55">
                <a:latin typeface="Arial Black"/>
                <a:cs typeface="Arial Black"/>
              </a:rPr>
              <a:t> </a:t>
            </a:r>
            <a:r>
              <a:rPr dirty="0" sz="1700" spc="-370">
                <a:latin typeface="Arial Black"/>
                <a:cs typeface="Arial Black"/>
              </a:rPr>
              <a:t>System</a:t>
            </a:r>
            <a:endParaRPr sz="1700">
              <a:latin typeface="Arial Black"/>
              <a:cs typeface="Arial Black"/>
            </a:endParaRPr>
          </a:p>
          <a:p>
            <a:pPr marL="195580" indent="-182880">
              <a:lnSpc>
                <a:spcPct val="100000"/>
              </a:lnSpc>
              <a:spcBef>
                <a:spcPts val="310"/>
              </a:spcBef>
              <a:buChar char="•"/>
              <a:tabLst>
                <a:tab pos="195580" algn="l"/>
              </a:tabLst>
            </a:pPr>
            <a:r>
              <a:rPr dirty="0" sz="1850" spc="-270">
                <a:latin typeface="Arial Black"/>
                <a:cs typeface="Arial Black"/>
              </a:rPr>
              <a:t>fire</a:t>
            </a:r>
            <a:r>
              <a:rPr dirty="0" sz="1850" spc="-170">
                <a:latin typeface="Arial Black"/>
                <a:cs typeface="Arial Black"/>
              </a:rPr>
              <a:t> </a:t>
            </a:r>
            <a:r>
              <a:rPr dirty="0" sz="1850" spc="-395">
                <a:latin typeface="Arial Black"/>
                <a:cs typeface="Arial Black"/>
              </a:rPr>
              <a:t>Alarm</a:t>
            </a:r>
            <a:r>
              <a:rPr dirty="0" sz="1850" spc="-120">
                <a:latin typeface="Arial Black"/>
                <a:cs typeface="Arial Black"/>
              </a:rPr>
              <a:t> </a:t>
            </a:r>
            <a:r>
              <a:rPr dirty="0" sz="1850" spc="-475">
                <a:latin typeface="Arial Black"/>
                <a:cs typeface="Arial Black"/>
              </a:rPr>
              <a:t>System</a:t>
            </a:r>
            <a:endParaRPr sz="1850">
              <a:latin typeface="Arial Black"/>
              <a:cs typeface="Arial Black"/>
            </a:endParaRPr>
          </a:p>
          <a:p>
            <a:pPr marL="179070" indent="-165100">
              <a:lnSpc>
                <a:spcPct val="100000"/>
              </a:lnSpc>
              <a:spcBef>
                <a:spcPts val="430"/>
              </a:spcBef>
              <a:buChar char="•"/>
              <a:tabLst>
                <a:tab pos="179070" algn="l"/>
              </a:tabLst>
            </a:pPr>
            <a:r>
              <a:rPr dirty="0" sz="1700" spc="-254">
                <a:latin typeface="Arial Black"/>
                <a:cs typeface="Arial Black"/>
              </a:rPr>
              <a:t>Instrumentation</a:t>
            </a:r>
            <a:r>
              <a:rPr dirty="0" sz="1700" spc="-130">
                <a:latin typeface="Arial Black"/>
                <a:cs typeface="Arial Black"/>
              </a:rPr>
              <a:t> </a:t>
            </a:r>
            <a:r>
              <a:rPr dirty="0" sz="1700" spc="-254">
                <a:latin typeface="Arial Black"/>
                <a:cs typeface="Arial Black"/>
              </a:rPr>
              <a:t>and</a:t>
            </a:r>
            <a:r>
              <a:rPr dirty="0" sz="1700" spc="-210">
                <a:latin typeface="Arial Black"/>
                <a:cs typeface="Arial Black"/>
              </a:rPr>
              <a:t> </a:t>
            </a:r>
            <a:r>
              <a:rPr dirty="0" sz="1700" spc="-280">
                <a:latin typeface="Arial Black"/>
                <a:cs typeface="Arial Black"/>
              </a:rPr>
              <a:t>ITWork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74600"/>
            <a:ext cx="2082800" cy="21717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9200" y="10731500"/>
            <a:ext cx="1765300" cy="11811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65500" y="10731500"/>
            <a:ext cx="1765300" cy="11811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1800" y="10731500"/>
            <a:ext cx="4356100" cy="36957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22900" y="8445500"/>
            <a:ext cx="838200" cy="7366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93100" y="8382000"/>
            <a:ext cx="1231900" cy="8001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11700" y="7099300"/>
            <a:ext cx="1435100" cy="8763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00800" y="7086600"/>
            <a:ext cx="2273300" cy="8890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8500" y="1384300"/>
            <a:ext cx="9232900" cy="37846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3100" y="368300"/>
            <a:ext cx="596900" cy="76200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6502400" y="8267700"/>
            <a:ext cx="1409700" cy="939800"/>
            <a:chOff x="6502400" y="8267700"/>
            <a:chExt cx="1409700" cy="939800"/>
          </a:xfrm>
        </p:grpSpPr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2400" y="8267700"/>
              <a:ext cx="1409700" cy="9398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502400" y="8267700"/>
              <a:ext cx="1397000" cy="927100"/>
            </a:xfrm>
            <a:custGeom>
              <a:avLst/>
              <a:gdLst/>
              <a:ahLst/>
              <a:cxnLst/>
              <a:rect l="l" t="t" r="r" b="b"/>
              <a:pathLst>
                <a:path w="1397000" h="927100">
                  <a:moveTo>
                    <a:pt x="1397000" y="927100"/>
                  </a:moveTo>
                  <a:lnTo>
                    <a:pt x="0" y="927100"/>
                  </a:lnTo>
                  <a:lnTo>
                    <a:pt x="0" y="0"/>
                  </a:lnTo>
                  <a:lnTo>
                    <a:pt x="1397000" y="0"/>
                  </a:lnTo>
                  <a:lnTo>
                    <a:pt x="1397000" y="92710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8902700" y="7061200"/>
            <a:ext cx="660400" cy="939800"/>
            <a:chOff x="8902700" y="7061200"/>
            <a:chExt cx="660400" cy="939800"/>
          </a:xfrm>
        </p:grpSpPr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02700" y="7061200"/>
              <a:ext cx="660400" cy="93980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8902700" y="7061200"/>
              <a:ext cx="647700" cy="927100"/>
            </a:xfrm>
            <a:custGeom>
              <a:avLst/>
              <a:gdLst/>
              <a:ahLst/>
              <a:cxnLst/>
              <a:rect l="l" t="t" r="r" b="b"/>
              <a:pathLst>
                <a:path w="647700" h="927100">
                  <a:moveTo>
                    <a:pt x="647700" y="927100"/>
                  </a:moveTo>
                  <a:lnTo>
                    <a:pt x="0" y="927100"/>
                  </a:lnTo>
                  <a:lnTo>
                    <a:pt x="0" y="0"/>
                  </a:lnTo>
                  <a:lnTo>
                    <a:pt x="647700" y="0"/>
                  </a:lnTo>
                  <a:lnTo>
                    <a:pt x="647700" y="927100"/>
                  </a:lnTo>
                  <a:close/>
                </a:path>
              </a:pathLst>
            </a:custGeom>
            <a:solidFill>
              <a:srgbClr val="D8DAD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376841" y="377805"/>
            <a:ext cx="2520950" cy="68961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  <a:tabLst>
                <a:tab pos="939800" algn="l"/>
              </a:tabLst>
            </a:pPr>
            <a:r>
              <a:rPr dirty="0" sz="2150" spc="-390">
                <a:latin typeface="Arial Black"/>
                <a:cs typeface="Arial Black"/>
              </a:rPr>
              <a:t>ULTRA</a:t>
            </a:r>
            <a:r>
              <a:rPr dirty="0" sz="2150">
                <a:latin typeface="Arial Black"/>
                <a:cs typeface="Arial Black"/>
              </a:rPr>
              <a:t>	</a:t>
            </a:r>
            <a:r>
              <a:rPr dirty="0" sz="2150" spc="-385">
                <a:latin typeface="Arial Black"/>
                <a:cs typeface="Arial Black"/>
              </a:rPr>
              <a:t>EXCELLENCE</a:t>
            </a:r>
            <a:endParaRPr sz="2150">
              <a:latin typeface="Arial Black"/>
              <a:cs typeface="Arial Black"/>
            </a:endParaRPr>
          </a:p>
          <a:p>
            <a:pPr algn="ctr" marR="22225">
              <a:lnSpc>
                <a:spcPct val="100000"/>
              </a:lnSpc>
              <a:spcBef>
                <a:spcPts val="420"/>
              </a:spcBef>
            </a:pPr>
            <a:r>
              <a:rPr dirty="0" sz="1250" spc="-10">
                <a:latin typeface="Lucida Sans Unicode"/>
                <a:cs typeface="Lucida Sans Unicode"/>
              </a:rPr>
              <a:t>BUILDING</a:t>
            </a:r>
            <a:r>
              <a:rPr dirty="0" sz="1250" spc="-9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CONTRACTING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185475" y="5728052"/>
            <a:ext cx="5114290" cy="459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50" spc="50">
                <a:solidFill>
                  <a:srgbClr val="313131"/>
                </a:solidFill>
                <a:latin typeface="Lucida Sans Unicode"/>
                <a:cs typeface="Lucida Sans Unicode"/>
              </a:rPr>
              <a:t>Renovations,</a:t>
            </a:r>
            <a:r>
              <a:rPr dirty="0" sz="2850" spc="13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850">
                <a:solidFill>
                  <a:srgbClr val="313131"/>
                </a:solidFill>
                <a:latin typeface="Lucida Sans Unicode"/>
                <a:cs typeface="Lucida Sans Unicode"/>
              </a:rPr>
              <a:t>Remodelling</a:t>
            </a:r>
            <a:r>
              <a:rPr dirty="0" sz="2850" spc="28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45">
                <a:solidFill>
                  <a:srgbClr val="313131"/>
                </a:solidFill>
                <a:latin typeface="Lucida Sans Unicode"/>
                <a:cs typeface="Lucida Sans Unicode"/>
              </a:rPr>
              <a:t>&amp;</a:t>
            </a:r>
            <a:endParaRPr sz="2850">
              <a:latin typeface="Lucida Sans Unicode"/>
              <a:cs typeface="Lucida Sans Unicode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75334" y="6533444"/>
            <a:ext cx="3131185" cy="40163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105"/>
              </a:spcBef>
            </a:pPr>
            <a:r>
              <a:rPr dirty="0" sz="1800" spc="60">
                <a:solidFill>
                  <a:srgbClr val="313131"/>
                </a:solidFill>
                <a:latin typeface="Lucida Sans Unicode"/>
                <a:cs typeface="Lucida Sans Unicode"/>
              </a:rPr>
              <a:t>What</a:t>
            </a:r>
            <a:r>
              <a:rPr dirty="0" sz="1800" spc="-11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60">
                <a:solidFill>
                  <a:srgbClr val="313131"/>
                </a:solidFill>
                <a:latin typeface="Lucida Sans Unicode"/>
                <a:cs typeface="Lucida Sans Unicode"/>
              </a:rPr>
              <a:t>UEBC</a:t>
            </a:r>
            <a:r>
              <a:rPr dirty="0" sz="1800" spc="-4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55">
                <a:solidFill>
                  <a:srgbClr val="313131"/>
                </a:solidFill>
                <a:latin typeface="Lucida Sans Unicode"/>
                <a:cs typeface="Lucida Sans Unicode"/>
              </a:rPr>
              <a:t>Do</a:t>
            </a:r>
            <a:endParaRPr sz="1800">
              <a:latin typeface="Lucida Sans Unicode"/>
              <a:cs typeface="Lucida Sans Unicode"/>
            </a:endParaRPr>
          </a:p>
          <a:p>
            <a:pPr marL="189865" indent="-177165">
              <a:lnSpc>
                <a:spcPct val="100000"/>
              </a:lnSpc>
              <a:spcBef>
                <a:spcPts val="1639"/>
              </a:spcBef>
              <a:buChar char="•"/>
              <a:tabLst>
                <a:tab pos="189865" algn="l"/>
              </a:tabLst>
            </a:pPr>
            <a:r>
              <a:rPr dirty="0" sz="1500" spc="-40">
                <a:latin typeface="Lucida Sans Unicode"/>
                <a:cs typeface="Lucida Sans Unicode"/>
              </a:rPr>
              <a:t>Home/Flat</a:t>
            </a:r>
            <a:r>
              <a:rPr dirty="0" sz="1500" spc="-5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renovations</a:t>
            </a:r>
            <a:endParaRPr sz="1500">
              <a:latin typeface="Lucida Sans Unicode"/>
              <a:cs typeface="Lucida Sans Unicode"/>
            </a:endParaRPr>
          </a:p>
          <a:p>
            <a:pPr marL="190500" indent="-177800">
              <a:lnSpc>
                <a:spcPct val="100000"/>
              </a:lnSpc>
              <a:spcBef>
                <a:spcPts val="700"/>
              </a:spcBef>
              <a:buChar char="•"/>
              <a:tabLst>
                <a:tab pos="190500" algn="l"/>
              </a:tabLst>
            </a:pPr>
            <a:r>
              <a:rPr dirty="0" sz="1500" spc="-25">
                <a:latin typeface="Lucida Sans Unicode"/>
                <a:cs typeface="Lucida Sans Unicode"/>
              </a:rPr>
              <a:t>Kitchen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renovations</a:t>
            </a:r>
            <a:endParaRPr sz="1500">
              <a:latin typeface="Lucida Sans Unicode"/>
              <a:cs typeface="Lucida Sans Unicode"/>
            </a:endParaRPr>
          </a:p>
          <a:p>
            <a:pPr marL="190500" indent="-177800">
              <a:lnSpc>
                <a:spcPct val="100000"/>
              </a:lnSpc>
              <a:spcBef>
                <a:spcPts val="700"/>
              </a:spcBef>
              <a:buChar char="•"/>
              <a:tabLst>
                <a:tab pos="190500" algn="l"/>
              </a:tabLst>
            </a:pPr>
            <a:r>
              <a:rPr dirty="0" sz="1500" spc="-30">
                <a:latin typeface="Lucida Sans Unicode"/>
                <a:cs typeface="Lucida Sans Unicode"/>
              </a:rPr>
              <a:t>Bathroom</a:t>
            </a:r>
            <a:r>
              <a:rPr dirty="0" sz="1500" spc="-6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Renovations</a:t>
            </a:r>
            <a:endParaRPr sz="1500">
              <a:latin typeface="Lucida Sans Unicode"/>
              <a:cs typeface="Lucida Sans Unicode"/>
            </a:endParaRPr>
          </a:p>
          <a:p>
            <a:pPr marL="192405" indent="-179705">
              <a:lnSpc>
                <a:spcPct val="100000"/>
              </a:lnSpc>
              <a:spcBef>
                <a:spcPts val="700"/>
              </a:spcBef>
              <a:buChar char="•"/>
              <a:tabLst>
                <a:tab pos="192405" algn="l"/>
              </a:tabLst>
            </a:pPr>
            <a:r>
              <a:rPr dirty="0" sz="1500" spc="-55">
                <a:latin typeface="Lucida Sans Unicode"/>
                <a:cs typeface="Lucida Sans Unicode"/>
              </a:rPr>
              <a:t>Villa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Renovations</a:t>
            </a:r>
            <a:endParaRPr sz="1500">
              <a:latin typeface="Lucida Sans Unicode"/>
              <a:cs typeface="Lucida Sans Unicode"/>
            </a:endParaRPr>
          </a:p>
          <a:p>
            <a:pPr marL="192405" indent="-179705">
              <a:lnSpc>
                <a:spcPct val="100000"/>
              </a:lnSpc>
              <a:spcBef>
                <a:spcPts val="700"/>
              </a:spcBef>
              <a:buChar char="•"/>
              <a:tabLst>
                <a:tab pos="192405" algn="l"/>
              </a:tabLst>
            </a:pPr>
            <a:r>
              <a:rPr dirty="0" sz="1500" spc="-60">
                <a:latin typeface="Lucida Sans Unicode"/>
                <a:cs typeface="Lucida Sans Unicode"/>
              </a:rPr>
              <a:t>Villa</a:t>
            </a:r>
            <a:r>
              <a:rPr dirty="0" sz="1500" spc="-110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and</a:t>
            </a:r>
            <a:r>
              <a:rPr dirty="0" sz="1500" spc="-95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Apartment</a:t>
            </a:r>
            <a:r>
              <a:rPr dirty="0" sz="1500" spc="1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Remodelling</a:t>
            </a:r>
            <a:endParaRPr sz="1500">
              <a:latin typeface="Lucida Sans Unicode"/>
              <a:cs typeface="Lucida Sans Unicode"/>
            </a:endParaRPr>
          </a:p>
          <a:p>
            <a:pPr marL="190500" indent="-177800">
              <a:lnSpc>
                <a:spcPct val="100000"/>
              </a:lnSpc>
              <a:spcBef>
                <a:spcPts val="700"/>
              </a:spcBef>
              <a:buChar char="•"/>
              <a:tabLst>
                <a:tab pos="190500" algn="l"/>
              </a:tabLst>
            </a:pPr>
            <a:r>
              <a:rPr dirty="0" sz="1500" spc="-10">
                <a:latin typeface="Lucida Sans Unicode"/>
                <a:cs typeface="Lucida Sans Unicode"/>
              </a:rPr>
              <a:t>Plumbing</a:t>
            </a:r>
            <a:r>
              <a:rPr dirty="0" sz="1500" spc="-5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Services</a:t>
            </a:r>
            <a:endParaRPr sz="1500">
              <a:latin typeface="Lucida Sans Unicode"/>
              <a:cs typeface="Lucida Sans Unicode"/>
            </a:endParaRPr>
          </a:p>
          <a:p>
            <a:pPr marL="194310" indent="-181610">
              <a:lnSpc>
                <a:spcPct val="100000"/>
              </a:lnSpc>
              <a:spcBef>
                <a:spcPts val="700"/>
              </a:spcBef>
              <a:buChar char="•"/>
              <a:tabLst>
                <a:tab pos="194310" algn="l"/>
              </a:tabLst>
            </a:pPr>
            <a:r>
              <a:rPr dirty="0" sz="1500" spc="-30">
                <a:latin typeface="Lucida Sans Unicode"/>
                <a:cs typeface="Lucida Sans Unicode"/>
              </a:rPr>
              <a:t>AC</a:t>
            </a:r>
            <a:r>
              <a:rPr dirty="0" sz="1500" spc="-15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maintenance</a:t>
            </a:r>
            <a:endParaRPr sz="1500">
              <a:latin typeface="Lucida Sans Unicode"/>
              <a:cs typeface="Lucida Sans Unicode"/>
            </a:endParaRPr>
          </a:p>
          <a:p>
            <a:pPr marL="198755" indent="-186055">
              <a:lnSpc>
                <a:spcPct val="100000"/>
              </a:lnSpc>
              <a:spcBef>
                <a:spcPts val="700"/>
              </a:spcBef>
              <a:buChar char="•"/>
              <a:tabLst>
                <a:tab pos="198755" algn="l"/>
              </a:tabLst>
            </a:pPr>
            <a:r>
              <a:rPr dirty="0" sz="1500" spc="-10">
                <a:latin typeface="Lucida Sans Unicode"/>
                <a:cs typeface="Lucida Sans Unicode"/>
              </a:rPr>
              <a:t>Space</a:t>
            </a:r>
            <a:r>
              <a:rPr dirty="0" sz="1500" spc="-23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Design</a:t>
            </a:r>
            <a:endParaRPr sz="1500">
              <a:latin typeface="Lucida Sans Unicode"/>
              <a:cs typeface="Lucida Sans Unicode"/>
            </a:endParaRPr>
          </a:p>
          <a:p>
            <a:pPr marL="190500" indent="-177800">
              <a:lnSpc>
                <a:spcPct val="100000"/>
              </a:lnSpc>
              <a:spcBef>
                <a:spcPts val="700"/>
              </a:spcBef>
              <a:buChar char="•"/>
              <a:tabLst>
                <a:tab pos="190500" algn="l"/>
              </a:tabLst>
            </a:pPr>
            <a:r>
              <a:rPr dirty="0" sz="1500" spc="-40">
                <a:latin typeface="Lucida Sans Unicode"/>
                <a:cs typeface="Lucida Sans Unicode"/>
              </a:rPr>
              <a:t>Landscaping</a:t>
            </a:r>
            <a:r>
              <a:rPr dirty="0" sz="1500" spc="-1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Work</a:t>
            </a:r>
            <a:endParaRPr sz="1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1500">
              <a:latin typeface="Lucida Sans Unicode"/>
              <a:cs typeface="Lucida Sans Unicode"/>
            </a:endParaRPr>
          </a:p>
          <a:p>
            <a:pPr marL="29845">
              <a:lnSpc>
                <a:spcPct val="100000"/>
              </a:lnSpc>
            </a:pPr>
            <a:r>
              <a:rPr dirty="0" sz="2050" spc="-160">
                <a:solidFill>
                  <a:srgbClr val="313131"/>
                </a:solidFill>
                <a:latin typeface="Lucida Sans Unicode"/>
                <a:cs typeface="Lucida Sans Unicode"/>
              </a:rPr>
              <a:t>Our</a:t>
            </a:r>
            <a:r>
              <a:rPr dirty="0" sz="2050" spc="-9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10">
                <a:solidFill>
                  <a:srgbClr val="313131"/>
                </a:solidFill>
                <a:latin typeface="Lucida Sans Unicode"/>
                <a:cs typeface="Lucida Sans Unicode"/>
              </a:rPr>
              <a:t>Locations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820113" y="12045244"/>
            <a:ext cx="719455" cy="300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spc="-10">
                <a:latin typeface="Lucida Sans Unicode"/>
                <a:cs typeface="Lucida Sans Unicode"/>
              </a:rPr>
              <a:t>DUBAI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59103" y="12045244"/>
            <a:ext cx="1027430" cy="300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spc="-10">
                <a:latin typeface="Lucida Sans Unicode"/>
                <a:cs typeface="Lucida Sans Unicode"/>
              </a:rPr>
              <a:t>SHARJAH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782513" y="12045244"/>
            <a:ext cx="1104900" cy="300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spc="-10">
                <a:latin typeface="Lucida Sans Unicode"/>
                <a:cs typeface="Lucida Sans Unicode"/>
              </a:rPr>
              <a:t>FUJAIRAH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100" y="12992100"/>
            <a:ext cx="3238500" cy="13843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8300" y="11214100"/>
            <a:ext cx="3149600" cy="32131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4700" y="7061200"/>
            <a:ext cx="4660900" cy="3162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800" y="1816100"/>
            <a:ext cx="9817100" cy="4775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100" y="368300"/>
            <a:ext cx="596900" cy="76200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376841" y="377805"/>
            <a:ext cx="2520950" cy="68961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  <a:tabLst>
                <a:tab pos="939800" algn="l"/>
              </a:tabLst>
            </a:pPr>
            <a:r>
              <a:rPr dirty="0" sz="2150" spc="-390">
                <a:latin typeface="Arial Black"/>
                <a:cs typeface="Arial Black"/>
              </a:rPr>
              <a:t>ULTRA</a:t>
            </a:r>
            <a:r>
              <a:rPr dirty="0" sz="2150">
                <a:latin typeface="Arial Black"/>
                <a:cs typeface="Arial Black"/>
              </a:rPr>
              <a:t>	</a:t>
            </a:r>
            <a:r>
              <a:rPr dirty="0" sz="2150" spc="-385">
                <a:latin typeface="Arial Black"/>
                <a:cs typeface="Arial Black"/>
              </a:rPr>
              <a:t>EXCELLENCE</a:t>
            </a:r>
            <a:endParaRPr sz="2150">
              <a:latin typeface="Arial Black"/>
              <a:cs typeface="Arial Black"/>
            </a:endParaRPr>
          </a:p>
          <a:p>
            <a:pPr algn="ctr" marR="22225">
              <a:lnSpc>
                <a:spcPct val="100000"/>
              </a:lnSpc>
              <a:spcBef>
                <a:spcPts val="420"/>
              </a:spcBef>
            </a:pPr>
            <a:r>
              <a:rPr dirty="0" sz="1250" spc="-10">
                <a:latin typeface="Lucida Sans Unicode"/>
                <a:cs typeface="Lucida Sans Unicode"/>
              </a:rPr>
              <a:t>BUILDING</a:t>
            </a:r>
            <a:r>
              <a:rPr dirty="0" sz="1250" spc="-9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CONTRACTING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73340" y="5736872"/>
            <a:ext cx="5612765" cy="43903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2750" spc="100">
                <a:solidFill>
                  <a:srgbClr val="313131"/>
                </a:solidFill>
                <a:latin typeface="Lucida Sans Unicode"/>
                <a:cs typeface="Lucida Sans Unicode"/>
              </a:rPr>
              <a:t>Infrastructure</a:t>
            </a:r>
            <a:endParaRPr sz="2750">
              <a:latin typeface="Lucida Sans Unicode"/>
              <a:cs typeface="Lucida Sans Unicode"/>
            </a:endParaRPr>
          </a:p>
          <a:p>
            <a:pPr marL="59055">
              <a:lnSpc>
                <a:spcPct val="100000"/>
              </a:lnSpc>
              <a:spcBef>
                <a:spcPts val="2900"/>
              </a:spcBef>
            </a:pPr>
            <a:r>
              <a:rPr dirty="0" sz="1850">
                <a:solidFill>
                  <a:srgbClr val="2F2F2F"/>
                </a:solidFill>
                <a:latin typeface="Lucida Sans Unicode"/>
                <a:cs typeface="Lucida Sans Unicode"/>
              </a:rPr>
              <a:t>Stormwater,</a:t>
            </a:r>
            <a:r>
              <a:rPr dirty="0" sz="1850" spc="55">
                <a:solidFill>
                  <a:srgbClr val="2F2F2F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Sewerage,</a:t>
            </a:r>
            <a:r>
              <a:rPr dirty="0" sz="1850" spc="-3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Irrigation,</a:t>
            </a:r>
            <a:r>
              <a:rPr dirty="0" sz="1850" spc="-7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Water</a:t>
            </a:r>
            <a:r>
              <a:rPr dirty="0" sz="1850" spc="-2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">
                <a:solidFill>
                  <a:srgbClr val="313131"/>
                </a:solidFill>
                <a:latin typeface="Lucida Sans Unicode"/>
                <a:cs typeface="Lucida Sans Unicode"/>
              </a:rPr>
              <a:t>Pipeline</a:t>
            </a:r>
            <a:endParaRPr sz="1850">
              <a:latin typeface="Lucida Sans Unicode"/>
              <a:cs typeface="Lucida Sans Unicode"/>
            </a:endParaRPr>
          </a:p>
          <a:p>
            <a:pPr marL="201295" indent="-186690">
              <a:lnSpc>
                <a:spcPct val="100000"/>
              </a:lnSpc>
              <a:spcBef>
                <a:spcPts val="1630"/>
              </a:spcBef>
              <a:buChar char="•"/>
              <a:tabLst>
                <a:tab pos="201295" algn="l"/>
              </a:tabLst>
            </a:pPr>
            <a:r>
              <a:rPr dirty="0" sz="1500" spc="-10">
                <a:latin typeface="Lucida Sans Unicode"/>
                <a:cs typeface="Lucida Sans Unicode"/>
              </a:rPr>
              <a:t>Surveying</a:t>
            </a:r>
            <a:r>
              <a:rPr dirty="0" sz="1500" spc="-105">
                <a:latin typeface="Lucida Sans Unicode"/>
                <a:cs typeface="Lucida Sans Unicode"/>
              </a:rPr>
              <a:t> </a:t>
            </a:r>
            <a:r>
              <a:rPr dirty="0" sz="1500" spc="50">
                <a:latin typeface="Lucida Sans Unicode"/>
                <a:cs typeface="Lucida Sans Unicode"/>
              </a:rPr>
              <a:t>&amp;</a:t>
            </a:r>
            <a:r>
              <a:rPr dirty="0" sz="1500" spc="-27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Design</a:t>
            </a:r>
            <a:endParaRPr sz="1500">
              <a:latin typeface="Lucida Sans Unicode"/>
              <a:cs typeface="Lucida Sans Unicode"/>
            </a:endParaRPr>
          </a:p>
          <a:p>
            <a:pPr marL="192405" indent="-177800">
              <a:lnSpc>
                <a:spcPct val="100000"/>
              </a:lnSpc>
              <a:spcBef>
                <a:spcPts val="700"/>
              </a:spcBef>
              <a:buChar char="•"/>
              <a:tabLst>
                <a:tab pos="192405" algn="l"/>
              </a:tabLst>
            </a:pPr>
            <a:r>
              <a:rPr dirty="0" sz="1500" spc="-20">
                <a:latin typeface="Lucida Sans Unicode"/>
                <a:cs typeface="Lucida Sans Unicode"/>
              </a:rPr>
              <a:t>Mechanical</a:t>
            </a:r>
            <a:r>
              <a:rPr dirty="0" sz="1500" spc="-40">
                <a:latin typeface="Lucida Sans Unicode"/>
                <a:cs typeface="Lucida Sans Unicode"/>
              </a:rPr>
              <a:t> </a:t>
            </a:r>
            <a:r>
              <a:rPr dirty="0" sz="1500" spc="50">
                <a:latin typeface="Lucida Sans Unicode"/>
                <a:cs typeface="Lucida Sans Unicode"/>
              </a:rPr>
              <a:t>&amp;</a:t>
            </a:r>
            <a:r>
              <a:rPr dirty="0" sz="1500" spc="-270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Manual</a:t>
            </a:r>
            <a:r>
              <a:rPr dirty="0" sz="1500" spc="-16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Excavation</a:t>
            </a:r>
            <a:endParaRPr sz="1500">
              <a:latin typeface="Lucida Sans Unicode"/>
              <a:cs typeface="Lucida Sans Unicode"/>
            </a:endParaRPr>
          </a:p>
          <a:p>
            <a:pPr marL="192405" indent="-179705">
              <a:lnSpc>
                <a:spcPct val="100000"/>
              </a:lnSpc>
              <a:spcBef>
                <a:spcPts val="600"/>
              </a:spcBef>
              <a:buChar char="•"/>
              <a:tabLst>
                <a:tab pos="192405" algn="l"/>
              </a:tabLst>
            </a:pPr>
            <a:r>
              <a:rPr dirty="0" sz="1600" spc="-20">
                <a:latin typeface="Lucida Sans Unicode"/>
                <a:cs typeface="Lucida Sans Unicode"/>
              </a:rPr>
              <a:t>Pipe</a:t>
            </a:r>
            <a:r>
              <a:rPr dirty="0" sz="1600" spc="-300">
                <a:latin typeface="Lucida Sans Unicode"/>
                <a:cs typeface="Lucida Sans Unicode"/>
              </a:rPr>
              <a:t> </a:t>
            </a:r>
            <a:r>
              <a:rPr dirty="0" sz="1600" spc="-75">
                <a:latin typeface="Lucida Sans Unicode"/>
                <a:cs typeface="Lucida Sans Unicode"/>
              </a:rPr>
              <a:t>laying</a:t>
            </a:r>
            <a:r>
              <a:rPr dirty="0" sz="1600" spc="-110">
                <a:latin typeface="Lucida Sans Unicode"/>
                <a:cs typeface="Lucida Sans Unicode"/>
              </a:rPr>
              <a:t> </a:t>
            </a:r>
            <a:r>
              <a:rPr dirty="0" sz="1600" spc="-90">
                <a:latin typeface="Lucida Sans Unicode"/>
                <a:cs typeface="Lucida Sans Unicode"/>
              </a:rPr>
              <a:t>(UPVC,</a:t>
            </a:r>
            <a:r>
              <a:rPr dirty="0" sz="1600" spc="-140">
                <a:latin typeface="Lucida Sans Unicode"/>
                <a:cs typeface="Lucida Sans Unicode"/>
              </a:rPr>
              <a:t> </a:t>
            </a:r>
            <a:r>
              <a:rPr dirty="0" sz="1600" spc="-120">
                <a:latin typeface="Lucida Sans Unicode"/>
                <a:cs typeface="Lucida Sans Unicode"/>
              </a:rPr>
              <a:t>AC,</a:t>
            </a:r>
            <a:r>
              <a:rPr dirty="0" sz="1600" spc="-265">
                <a:latin typeface="Lucida Sans Unicode"/>
                <a:cs typeface="Lucida Sans Unicode"/>
              </a:rPr>
              <a:t> </a:t>
            </a:r>
            <a:r>
              <a:rPr dirty="0" sz="1600" spc="-145">
                <a:latin typeface="Lucida Sans Unicode"/>
                <a:cs typeface="Lucida Sans Unicode"/>
              </a:rPr>
              <a:t>GRP,</a:t>
            </a:r>
            <a:r>
              <a:rPr dirty="0" sz="1600" spc="-229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GRC,</a:t>
            </a:r>
            <a:endParaRPr sz="1600">
              <a:latin typeface="Lucida Sans Unicode"/>
              <a:cs typeface="Lucida Sans Unicode"/>
            </a:endParaRPr>
          </a:p>
          <a:p>
            <a:pPr marL="40005">
              <a:lnSpc>
                <a:spcPct val="100000"/>
              </a:lnSpc>
              <a:spcBef>
                <a:spcPts val="680"/>
              </a:spcBef>
            </a:pPr>
            <a:r>
              <a:rPr dirty="0" sz="1500">
                <a:latin typeface="Lucida Sans Unicode"/>
                <a:cs typeface="Lucida Sans Unicode"/>
              </a:rPr>
              <a:t>HDPE,</a:t>
            </a:r>
            <a:r>
              <a:rPr dirty="0" sz="1500" spc="-28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DI,</a:t>
            </a:r>
            <a:r>
              <a:rPr dirty="0" sz="1500" spc="-24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CS</a:t>
            </a:r>
            <a:r>
              <a:rPr dirty="0" sz="1500" spc="-1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etc)</a:t>
            </a:r>
            <a:endParaRPr sz="1500">
              <a:latin typeface="Lucida Sans Unicode"/>
              <a:cs typeface="Lucida Sans Unicode"/>
            </a:endParaRPr>
          </a:p>
          <a:p>
            <a:pPr marL="193675" indent="-177165">
              <a:lnSpc>
                <a:spcPct val="100000"/>
              </a:lnSpc>
              <a:spcBef>
                <a:spcPts val="750"/>
              </a:spcBef>
              <a:buChar char="•"/>
              <a:tabLst>
                <a:tab pos="193675" algn="l"/>
              </a:tabLst>
            </a:pPr>
            <a:r>
              <a:rPr dirty="0" sz="1450">
                <a:latin typeface="Lucida Sans Unicode"/>
                <a:cs typeface="Lucida Sans Unicode"/>
              </a:rPr>
              <a:t>Fitting</a:t>
            </a:r>
            <a:r>
              <a:rPr dirty="0" sz="1450" spc="-20">
                <a:latin typeface="Lucida Sans Unicode"/>
                <a:cs typeface="Lucida Sans Unicode"/>
              </a:rPr>
              <a:t> </a:t>
            </a:r>
            <a:r>
              <a:rPr dirty="0" sz="1450" spc="-10">
                <a:latin typeface="Lucida Sans Unicode"/>
                <a:cs typeface="Lucida Sans Unicode"/>
              </a:rPr>
              <a:t>installation</a:t>
            </a:r>
            <a:endParaRPr sz="1450">
              <a:latin typeface="Lucida Sans Unicode"/>
              <a:cs typeface="Lucida Sans Unicode"/>
            </a:endParaRPr>
          </a:p>
          <a:p>
            <a:pPr marL="192405" indent="-177800">
              <a:lnSpc>
                <a:spcPct val="100000"/>
              </a:lnSpc>
              <a:spcBef>
                <a:spcPts val="710"/>
              </a:spcBef>
              <a:buChar char="•"/>
              <a:tabLst>
                <a:tab pos="192405" algn="l"/>
              </a:tabLst>
            </a:pPr>
            <a:r>
              <a:rPr dirty="0" sz="1500" spc="-25">
                <a:latin typeface="Lucida Sans Unicode"/>
                <a:cs typeface="Lucida Sans Unicode"/>
              </a:rPr>
              <a:t>Mechanical</a:t>
            </a:r>
            <a:r>
              <a:rPr dirty="0" sz="1500" spc="-10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corrosive</a:t>
            </a:r>
            <a:r>
              <a:rPr dirty="0" sz="1500" spc="-10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protection</a:t>
            </a:r>
            <a:endParaRPr sz="1500">
              <a:latin typeface="Lucida Sans Unicode"/>
              <a:cs typeface="Lucida Sans Unicode"/>
            </a:endParaRPr>
          </a:p>
          <a:p>
            <a:pPr marL="200660" indent="-186055">
              <a:lnSpc>
                <a:spcPct val="100000"/>
              </a:lnSpc>
              <a:spcBef>
                <a:spcPts val="700"/>
              </a:spcBef>
              <a:buChar char="•"/>
              <a:tabLst>
                <a:tab pos="200660" algn="l"/>
              </a:tabLst>
            </a:pPr>
            <a:r>
              <a:rPr dirty="0" sz="1500" spc="-65">
                <a:latin typeface="Lucida Sans Unicode"/>
                <a:cs typeface="Lucida Sans Unicode"/>
              </a:rPr>
              <a:t>Chamber</a:t>
            </a:r>
            <a:r>
              <a:rPr dirty="0" sz="150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construction.</a:t>
            </a:r>
            <a:endParaRPr sz="1500">
              <a:latin typeface="Lucida Sans Unicode"/>
              <a:cs typeface="Lucida Sans Unicode"/>
            </a:endParaRPr>
          </a:p>
          <a:p>
            <a:pPr marL="192405" indent="-177800">
              <a:lnSpc>
                <a:spcPct val="100000"/>
              </a:lnSpc>
              <a:spcBef>
                <a:spcPts val="700"/>
              </a:spcBef>
              <a:buChar char="•"/>
              <a:tabLst>
                <a:tab pos="192405" algn="l"/>
              </a:tabLst>
            </a:pPr>
            <a:r>
              <a:rPr dirty="0" sz="1500" spc="-40">
                <a:latin typeface="Lucida Sans Unicode"/>
                <a:cs typeface="Lucida Sans Unicode"/>
              </a:rPr>
              <a:t>Hydrostatic</a:t>
            </a:r>
            <a:r>
              <a:rPr dirty="0" sz="1500" spc="5">
                <a:latin typeface="Lucida Sans Unicode"/>
                <a:cs typeface="Lucida Sans Unicode"/>
              </a:rPr>
              <a:t> </a:t>
            </a:r>
            <a:r>
              <a:rPr dirty="0" sz="1500" spc="-65">
                <a:latin typeface="Lucida Sans Unicode"/>
                <a:cs typeface="Lucida Sans Unicode"/>
              </a:rPr>
              <a:t>Pressure</a:t>
            </a:r>
            <a:r>
              <a:rPr dirty="0" sz="1500" spc="-3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Testing</a:t>
            </a:r>
            <a:endParaRPr sz="1500">
              <a:latin typeface="Lucida Sans Unicode"/>
              <a:cs typeface="Lucida Sans Unicode"/>
            </a:endParaRPr>
          </a:p>
          <a:p>
            <a:pPr marL="191770" indent="-177165">
              <a:lnSpc>
                <a:spcPct val="100000"/>
              </a:lnSpc>
              <a:spcBef>
                <a:spcPts val="700"/>
              </a:spcBef>
              <a:buChar char="•"/>
              <a:tabLst>
                <a:tab pos="191770" algn="l"/>
              </a:tabLst>
            </a:pPr>
            <a:r>
              <a:rPr dirty="0" sz="1500" spc="-40">
                <a:latin typeface="Lucida Sans Unicode"/>
                <a:cs typeface="Lucida Sans Unicode"/>
              </a:rPr>
              <a:t>Disinfection</a:t>
            </a:r>
            <a:r>
              <a:rPr dirty="0" sz="1500" spc="-10">
                <a:latin typeface="Lucida Sans Unicode"/>
                <a:cs typeface="Lucida Sans Unicode"/>
              </a:rPr>
              <a:t> </a:t>
            </a:r>
            <a:r>
              <a:rPr dirty="0" sz="1500" spc="50">
                <a:latin typeface="Lucida Sans Unicode"/>
                <a:cs typeface="Lucida Sans Unicode"/>
              </a:rPr>
              <a:t>&amp;</a:t>
            </a:r>
            <a:r>
              <a:rPr dirty="0" sz="1500" spc="-27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Flushing</a:t>
            </a:r>
            <a:endParaRPr sz="1500">
              <a:latin typeface="Lucida Sans Unicode"/>
              <a:cs typeface="Lucida Sans Unicode"/>
            </a:endParaRPr>
          </a:p>
          <a:p>
            <a:pPr marL="193040" indent="-176530">
              <a:lnSpc>
                <a:spcPct val="100000"/>
              </a:lnSpc>
              <a:spcBef>
                <a:spcPts val="750"/>
              </a:spcBef>
              <a:buChar char="•"/>
              <a:tabLst>
                <a:tab pos="193040" algn="l"/>
              </a:tabLst>
            </a:pPr>
            <a:r>
              <a:rPr dirty="0" sz="1450">
                <a:latin typeface="Lucida Sans Unicode"/>
                <a:cs typeface="Lucida Sans Unicode"/>
              </a:rPr>
              <a:t>Maintenance</a:t>
            </a:r>
            <a:r>
              <a:rPr dirty="0" sz="1450" spc="95">
                <a:latin typeface="Lucida Sans Unicode"/>
                <a:cs typeface="Lucida Sans Unicode"/>
              </a:rPr>
              <a:t> </a:t>
            </a:r>
            <a:r>
              <a:rPr dirty="0" sz="1450" spc="-20">
                <a:latin typeface="Lucida Sans Unicode"/>
                <a:cs typeface="Lucida Sans Unicode"/>
              </a:rPr>
              <a:t>work</a:t>
            </a:r>
            <a:endParaRPr sz="14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07107" y="10474325"/>
            <a:ext cx="169608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Oil</a:t>
            </a:r>
            <a:r>
              <a:rPr dirty="0" sz="1850" spc="-6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&amp;</a:t>
            </a:r>
            <a:r>
              <a:rPr dirty="0" sz="1850" spc="-10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Gas</a:t>
            </a:r>
            <a:r>
              <a:rPr dirty="0" sz="1850" spc="-245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13131"/>
                </a:solidFill>
                <a:latin typeface="Lucida Sans Unicode"/>
                <a:cs typeface="Lucida Sans Unicode"/>
              </a:rPr>
              <a:t>Work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71346" y="10869819"/>
            <a:ext cx="3367404" cy="194119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205104" indent="-192405">
              <a:lnSpc>
                <a:spcPct val="100000"/>
              </a:lnSpc>
              <a:spcBef>
                <a:spcPts val="710"/>
              </a:spcBef>
              <a:buChar char="•"/>
              <a:tabLst>
                <a:tab pos="205104" algn="l"/>
              </a:tabLst>
            </a:pPr>
            <a:r>
              <a:rPr dirty="0" sz="1650" spc="-135">
                <a:latin typeface="Lucida Sans Unicode"/>
                <a:cs typeface="Lucida Sans Unicode"/>
              </a:rPr>
              <a:t>Fabrication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55">
                <a:latin typeface="Lucida Sans Unicode"/>
                <a:cs typeface="Lucida Sans Unicode"/>
              </a:rPr>
              <a:t>&amp;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Erection</a:t>
            </a:r>
            <a:r>
              <a:rPr dirty="0" sz="1650" spc="-25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of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Structures,</a:t>
            </a:r>
            <a:endParaRPr sz="1650">
              <a:latin typeface="Lucida Sans Unicode"/>
              <a:cs typeface="Lucida Sans Unicode"/>
            </a:endParaRPr>
          </a:p>
          <a:p>
            <a:pPr marL="193675">
              <a:lnSpc>
                <a:spcPct val="100000"/>
              </a:lnSpc>
              <a:spcBef>
                <a:spcPts val="570"/>
              </a:spcBef>
            </a:pPr>
            <a:r>
              <a:rPr dirty="0" sz="1600" spc="-95">
                <a:latin typeface="Lucida Sans Unicode"/>
                <a:cs typeface="Lucida Sans Unicode"/>
              </a:rPr>
              <a:t>Piping,</a:t>
            </a:r>
            <a:r>
              <a:rPr dirty="0" sz="1600" spc="-90">
                <a:latin typeface="Lucida Sans Unicode"/>
                <a:cs typeface="Lucida Sans Unicode"/>
              </a:rPr>
              <a:t> </a:t>
            </a:r>
            <a:r>
              <a:rPr dirty="0" sz="1600" spc="-185">
                <a:latin typeface="Lucida Sans Unicode"/>
                <a:cs typeface="Lucida Sans Unicode"/>
              </a:rPr>
              <a:t>Tanks,</a:t>
            </a:r>
            <a:r>
              <a:rPr dirty="0" sz="1600" spc="-130">
                <a:latin typeface="Lucida Sans Unicode"/>
                <a:cs typeface="Lucida Sans Unicode"/>
              </a:rPr>
              <a:t> </a:t>
            </a:r>
            <a:r>
              <a:rPr dirty="0" sz="1600" spc="-145">
                <a:latin typeface="Lucida Sans Unicode"/>
                <a:cs typeface="Lucida Sans Unicode"/>
              </a:rPr>
              <a:t>Vessels</a:t>
            </a:r>
            <a:r>
              <a:rPr dirty="0" sz="1600" spc="-10">
                <a:latin typeface="Lucida Sans Unicode"/>
                <a:cs typeface="Lucida Sans Unicode"/>
              </a:rPr>
              <a:t> </a:t>
            </a:r>
            <a:r>
              <a:rPr dirty="0" sz="1600" spc="-25">
                <a:latin typeface="Lucida Sans Unicode"/>
                <a:cs typeface="Lucida Sans Unicode"/>
              </a:rPr>
              <a:t>etc</a:t>
            </a:r>
            <a:endParaRPr sz="1600">
              <a:latin typeface="Lucida Sans Unicode"/>
              <a:cs typeface="Lucida Sans Unicode"/>
            </a:endParaRPr>
          </a:p>
          <a:p>
            <a:pPr marL="212090" indent="-195580">
              <a:lnSpc>
                <a:spcPct val="100000"/>
              </a:lnSpc>
              <a:spcBef>
                <a:spcPts val="680"/>
              </a:spcBef>
              <a:buChar char="•"/>
              <a:tabLst>
                <a:tab pos="212090" algn="l"/>
              </a:tabLst>
            </a:pPr>
            <a:r>
              <a:rPr dirty="0" sz="1500" spc="-10">
                <a:latin typeface="Lucida Sans Unicode"/>
                <a:cs typeface="Lucida Sans Unicode"/>
              </a:rPr>
              <a:t>Welding</a:t>
            </a:r>
            <a:endParaRPr sz="1500">
              <a:latin typeface="Lucida Sans Unicode"/>
              <a:cs typeface="Lucida Sans Unicode"/>
            </a:endParaRPr>
          </a:p>
          <a:p>
            <a:pPr marL="202565" indent="-187960">
              <a:lnSpc>
                <a:spcPct val="100000"/>
              </a:lnSpc>
              <a:spcBef>
                <a:spcPts val="600"/>
              </a:spcBef>
              <a:buChar char="•"/>
              <a:tabLst>
                <a:tab pos="202565" algn="l"/>
              </a:tabLst>
            </a:pPr>
            <a:r>
              <a:rPr dirty="0" sz="1600" spc="-90">
                <a:latin typeface="Lucida Sans Unicode"/>
                <a:cs typeface="Lucida Sans Unicode"/>
              </a:rPr>
              <a:t>Civil</a:t>
            </a:r>
            <a:r>
              <a:rPr dirty="0" sz="1600" spc="-2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Structures</a:t>
            </a:r>
            <a:endParaRPr sz="1600">
              <a:latin typeface="Lucida Sans Unicode"/>
              <a:cs typeface="Lucida Sans Unicode"/>
            </a:endParaRPr>
          </a:p>
          <a:p>
            <a:pPr marL="207010" indent="-192405">
              <a:lnSpc>
                <a:spcPct val="100000"/>
              </a:lnSpc>
              <a:spcBef>
                <a:spcPts val="580"/>
              </a:spcBef>
              <a:buChar char="•"/>
              <a:tabLst>
                <a:tab pos="207010" algn="l"/>
              </a:tabLst>
            </a:pPr>
            <a:r>
              <a:rPr dirty="0" sz="1600" spc="-90">
                <a:latin typeface="Lucida Sans Unicode"/>
                <a:cs typeface="Lucida Sans Unicode"/>
              </a:rPr>
              <a:t>Fitting</a:t>
            </a:r>
            <a:r>
              <a:rPr dirty="0" sz="1600" spc="-40">
                <a:latin typeface="Lucida Sans Unicode"/>
                <a:cs typeface="Lucida Sans Unicode"/>
              </a:rPr>
              <a:t> </a:t>
            </a:r>
            <a:r>
              <a:rPr dirty="0" sz="1600" spc="-85">
                <a:latin typeface="Lucida Sans Unicode"/>
                <a:cs typeface="Lucida Sans Unicode"/>
              </a:rPr>
              <a:t>installation</a:t>
            </a:r>
            <a:r>
              <a:rPr dirty="0" sz="1600" spc="-10">
                <a:latin typeface="Lucida Sans Unicode"/>
                <a:cs typeface="Lucida Sans Unicode"/>
              </a:rPr>
              <a:t> </a:t>
            </a:r>
            <a:r>
              <a:rPr dirty="0" sz="1600" spc="-90">
                <a:latin typeface="Lucida Sans Unicode"/>
                <a:cs typeface="Lucida Sans Unicode"/>
              </a:rPr>
              <a:t>and</a:t>
            </a:r>
            <a:r>
              <a:rPr dirty="0" sz="1600" spc="-19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Testing</a:t>
            </a:r>
            <a:endParaRPr sz="1600">
              <a:latin typeface="Lucida Sans Unicode"/>
              <a:cs typeface="Lucida Sans Unicode"/>
            </a:endParaRPr>
          </a:p>
          <a:p>
            <a:pPr marL="194310" indent="-179705">
              <a:lnSpc>
                <a:spcPct val="100000"/>
              </a:lnSpc>
              <a:spcBef>
                <a:spcPts val="580"/>
              </a:spcBef>
              <a:buChar char="•"/>
              <a:tabLst>
                <a:tab pos="194310" algn="l"/>
              </a:tabLst>
            </a:pPr>
            <a:r>
              <a:rPr dirty="0" sz="1600" spc="-80">
                <a:latin typeface="Lucida Sans Unicode"/>
                <a:cs typeface="Lucida Sans Unicode"/>
              </a:rPr>
              <a:t>Maintenance</a:t>
            </a:r>
            <a:r>
              <a:rPr dirty="0" sz="1600" spc="-65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&amp;</a:t>
            </a:r>
            <a:r>
              <a:rPr dirty="0" sz="1600" spc="-204">
                <a:latin typeface="Lucida Sans Unicode"/>
                <a:cs typeface="Lucida Sans Unicode"/>
              </a:rPr>
              <a:t> </a:t>
            </a:r>
            <a:r>
              <a:rPr dirty="0" sz="1600" spc="-105">
                <a:latin typeface="Lucida Sans Unicode"/>
                <a:cs typeface="Lucida Sans Unicode"/>
              </a:rPr>
              <a:t>Operation</a:t>
            </a:r>
            <a:r>
              <a:rPr dirty="0" sz="1600" spc="1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Services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48491" y="10398125"/>
            <a:ext cx="208978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>
                <a:solidFill>
                  <a:srgbClr val="313131"/>
                </a:solidFill>
                <a:latin typeface="Lucida Sans Unicode"/>
                <a:cs typeface="Lucida Sans Unicode"/>
              </a:rPr>
              <a:t>Manpower</a:t>
            </a:r>
            <a:r>
              <a:rPr dirty="0" sz="1850" spc="150">
                <a:solidFill>
                  <a:srgbClr val="313131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">
                <a:solidFill>
                  <a:srgbClr val="313131"/>
                </a:solidFill>
                <a:latin typeface="Lucida Sans Unicode"/>
                <a:cs typeface="Lucida Sans Unicode"/>
              </a:rPr>
              <a:t>Supply</a:t>
            </a:r>
            <a:endParaRPr sz="1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000" y="6108700"/>
            <a:ext cx="9867900" cy="87376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2700" y="381000"/>
            <a:ext cx="482600" cy="6096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839893" y="367051"/>
            <a:ext cx="2019300" cy="56451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500" spc="-204">
                <a:latin typeface="Arial Black"/>
                <a:cs typeface="Arial Black"/>
              </a:rPr>
              <a:t>ULTR</a:t>
            </a:r>
            <a:r>
              <a:rPr dirty="0" sz="1500" spc="-105">
                <a:latin typeface="Arial Black"/>
                <a:cs typeface="Arial Black"/>
              </a:rPr>
              <a:t> </a:t>
            </a:r>
            <a:r>
              <a:rPr dirty="0" sz="1500">
                <a:latin typeface="Arial Black"/>
                <a:cs typeface="Arial Black"/>
              </a:rPr>
              <a:t>A</a:t>
            </a:r>
            <a:r>
              <a:rPr dirty="0" sz="1500" spc="175">
                <a:latin typeface="Arial Black"/>
                <a:cs typeface="Arial Black"/>
              </a:rPr>
              <a:t> </a:t>
            </a:r>
            <a:r>
              <a:rPr dirty="0" sz="1500" spc="-405">
                <a:latin typeface="Arial Black"/>
                <a:cs typeface="Arial Black"/>
              </a:rPr>
              <a:t>E</a:t>
            </a:r>
            <a:r>
              <a:rPr dirty="0" sz="1500" spc="-190">
                <a:latin typeface="Arial Black"/>
                <a:cs typeface="Arial Black"/>
              </a:rPr>
              <a:t> </a:t>
            </a:r>
            <a:r>
              <a:rPr dirty="0" sz="1500" spc="-185">
                <a:latin typeface="Arial Black"/>
                <a:cs typeface="Arial Black"/>
              </a:rPr>
              <a:t>XC</a:t>
            </a:r>
            <a:r>
              <a:rPr dirty="0" sz="1500" spc="-305">
                <a:latin typeface="Arial Black"/>
                <a:cs typeface="Arial Black"/>
              </a:rPr>
              <a:t> </a:t>
            </a:r>
            <a:r>
              <a:rPr dirty="0" sz="1500" spc="-240">
                <a:latin typeface="Arial Black"/>
                <a:cs typeface="Arial Black"/>
              </a:rPr>
              <a:t>ELLE</a:t>
            </a:r>
            <a:r>
              <a:rPr dirty="0" sz="1500" spc="-275">
                <a:latin typeface="Arial Black"/>
                <a:cs typeface="Arial Black"/>
              </a:rPr>
              <a:t> </a:t>
            </a:r>
            <a:r>
              <a:rPr dirty="0" sz="1500" spc="-114">
                <a:latin typeface="Arial Black"/>
                <a:cs typeface="Arial Black"/>
              </a:rPr>
              <a:t>NC</a:t>
            </a:r>
            <a:r>
              <a:rPr dirty="0" sz="1500" spc="-310">
                <a:latin typeface="Arial Black"/>
                <a:cs typeface="Arial Black"/>
              </a:rPr>
              <a:t> </a:t>
            </a:r>
            <a:r>
              <a:rPr dirty="0" sz="1500" spc="-455">
                <a:latin typeface="Arial Black"/>
                <a:cs typeface="Arial Black"/>
              </a:rPr>
              <a:t>E</a:t>
            </a:r>
            <a:endParaRPr sz="1500">
              <a:latin typeface="Arial Black"/>
              <a:cs typeface="Arial Black"/>
            </a:endParaRPr>
          </a:p>
          <a:p>
            <a:pPr marL="257175">
              <a:lnSpc>
                <a:spcPct val="100000"/>
              </a:lnSpc>
              <a:spcBef>
                <a:spcPts val="500"/>
              </a:spcBef>
            </a:pPr>
            <a:r>
              <a:rPr dirty="0" sz="900">
                <a:solidFill>
                  <a:srgbClr val="111111"/>
                </a:solidFill>
                <a:latin typeface="Lucida Sans Unicode"/>
                <a:cs typeface="Lucida Sans Unicode"/>
              </a:rPr>
              <a:t>BUI</a:t>
            </a:r>
            <a:r>
              <a:rPr dirty="0" sz="900">
                <a:latin typeface="Lucida Sans Unicode"/>
                <a:cs typeface="Lucida Sans Unicode"/>
              </a:rPr>
              <a:t>LDINC:</a:t>
            </a:r>
            <a:r>
              <a:rPr dirty="0" sz="900" spc="10"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111111"/>
                </a:solidFill>
                <a:latin typeface="Lucida Sans Unicode"/>
                <a:cs typeface="Lucida Sans Unicode"/>
              </a:rPr>
              <a:t>CO</a:t>
            </a:r>
            <a:r>
              <a:rPr dirty="0" sz="900">
                <a:latin typeface="Lucida Sans Unicode"/>
                <a:cs typeface="Lucida Sans Unicode"/>
              </a:rPr>
              <a:t>N</a:t>
            </a:r>
            <a:r>
              <a:rPr dirty="0" sz="900" spc="90">
                <a:latin typeface="Lucida Sans Unicode"/>
                <a:cs typeface="Lucida Sans Unicode"/>
              </a:rPr>
              <a:t> </a:t>
            </a:r>
            <a:r>
              <a:rPr dirty="0" sz="900" spc="-140">
                <a:solidFill>
                  <a:srgbClr val="363636"/>
                </a:solidFill>
                <a:latin typeface="Lucida Sans Unicode"/>
                <a:cs typeface="Lucida Sans Unicode"/>
              </a:rPr>
              <a:t>T</a:t>
            </a:r>
            <a:r>
              <a:rPr dirty="0" sz="900" spc="-140">
                <a:solidFill>
                  <a:srgbClr val="2A2A2A"/>
                </a:solidFill>
                <a:latin typeface="Lucida Sans Unicode"/>
                <a:cs typeface="Lucida Sans Unicode"/>
              </a:rPr>
              <a:t>R</a:t>
            </a:r>
            <a:r>
              <a:rPr dirty="0" sz="900" spc="-18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60">
                <a:latin typeface="Lucida Sans Unicode"/>
                <a:cs typeface="Lucida Sans Unicode"/>
              </a:rPr>
              <a:t>ACT</a:t>
            </a:r>
            <a:r>
              <a:rPr dirty="0" sz="900" spc="-155">
                <a:latin typeface="Lucida Sans Unicode"/>
                <a:cs typeface="Lucida Sans Unicode"/>
              </a:rPr>
              <a:t> </a:t>
            </a:r>
            <a:r>
              <a:rPr dirty="0" sz="900" spc="-25">
                <a:latin typeface="Lucida Sans Unicode"/>
                <a:cs typeface="Lucida Sans Unicode"/>
              </a:rPr>
              <a:t>ING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00080" y="2120547"/>
            <a:ext cx="8578215" cy="7362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4450">
              <a:lnSpc>
                <a:spcPct val="100000"/>
              </a:lnSpc>
              <a:spcBef>
                <a:spcPts val="100"/>
              </a:spcBef>
            </a:pPr>
            <a:r>
              <a:rPr dirty="0" sz="2150" spc="-345">
                <a:latin typeface="Arial Black"/>
                <a:cs typeface="Arial Black"/>
              </a:rPr>
              <a:t>WHY</a:t>
            </a:r>
            <a:r>
              <a:rPr dirty="0" sz="2150" spc="-100">
                <a:latin typeface="Arial Black"/>
                <a:cs typeface="Arial Black"/>
              </a:rPr>
              <a:t> </a:t>
            </a:r>
            <a:r>
              <a:rPr dirty="0" sz="2150" spc="-305">
                <a:latin typeface="Arial Black"/>
                <a:cs typeface="Arial Black"/>
              </a:rPr>
              <a:t>SHOULD</a:t>
            </a:r>
            <a:r>
              <a:rPr dirty="0" sz="2150" spc="35">
                <a:latin typeface="Arial Black"/>
                <a:cs typeface="Arial Black"/>
              </a:rPr>
              <a:t> </a:t>
            </a:r>
            <a:r>
              <a:rPr dirty="0" sz="2150" spc="-345">
                <a:latin typeface="Arial Black"/>
                <a:cs typeface="Arial Black"/>
              </a:rPr>
              <a:t>CHOOSE</a:t>
            </a:r>
            <a:r>
              <a:rPr dirty="0" sz="2150" spc="10">
                <a:latin typeface="Arial Black"/>
                <a:cs typeface="Arial Black"/>
              </a:rPr>
              <a:t> </a:t>
            </a:r>
            <a:r>
              <a:rPr dirty="0" sz="2150" spc="-390">
                <a:latin typeface="Arial Black"/>
                <a:cs typeface="Arial Black"/>
              </a:rPr>
              <a:t>US?</a:t>
            </a:r>
            <a:endParaRPr sz="2150">
              <a:latin typeface="Arial Black"/>
              <a:cs typeface="Arial Black"/>
            </a:endParaRPr>
          </a:p>
          <a:p>
            <a:pPr algn="just" marL="33020" marR="5080" indent="635">
              <a:lnSpc>
                <a:spcPct val="126299"/>
              </a:lnSpc>
              <a:spcBef>
                <a:spcPts val="1500"/>
              </a:spcBef>
            </a:pPr>
            <a:r>
              <a:rPr dirty="0" sz="1650" spc="-150">
                <a:latin typeface="Lucida Sans Unicode"/>
                <a:cs typeface="Lucida Sans Unicode"/>
              </a:rPr>
              <a:t>Customer</a:t>
            </a:r>
            <a:r>
              <a:rPr dirty="0" sz="1650" spc="-14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satisfaction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is</a:t>
            </a:r>
            <a:r>
              <a:rPr dirty="0" sz="1650" spc="-26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top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priorité</a:t>
            </a:r>
            <a:r>
              <a:rPr dirty="0" sz="1650" spc="-24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for</a:t>
            </a:r>
            <a:r>
              <a:rPr dirty="0" sz="1650" spc="-254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us.</a:t>
            </a:r>
            <a:r>
              <a:rPr dirty="0" sz="1650" spc="-300">
                <a:latin typeface="Lucida Sans Unicode"/>
                <a:cs typeface="Lucida Sans Unicode"/>
              </a:rPr>
              <a:t> </a:t>
            </a:r>
            <a:r>
              <a:rPr dirty="0" sz="1650" spc="-50">
                <a:latin typeface="Lucida Sans Unicode"/>
                <a:cs typeface="Lucida Sans Unicode"/>
              </a:rPr>
              <a:t>We</a:t>
            </a:r>
            <a:r>
              <a:rPr dirty="0" sz="1650" spc="-27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go</a:t>
            </a:r>
            <a:r>
              <a:rPr dirty="0" sz="1650" spc="-23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above</a:t>
            </a:r>
            <a:r>
              <a:rPr dirty="0" sz="1650" spc="-229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27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beyond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70">
                <a:solidFill>
                  <a:srgbClr val="784F00"/>
                </a:solidFill>
                <a:latin typeface="Lucida Sans Unicode"/>
                <a:cs typeface="Lucida Sans Unicode"/>
              </a:rPr>
              <a:t>to</a:t>
            </a:r>
            <a:r>
              <a:rPr dirty="0" sz="1650" spc="-225">
                <a:solidFill>
                  <a:srgbClr val="784F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provide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exœllent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serviœ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and</a:t>
            </a:r>
            <a:r>
              <a:rPr dirty="0" sz="1650" spc="-26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products,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as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well</a:t>
            </a:r>
            <a:r>
              <a:rPr dirty="0" sz="1650" spc="-19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as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stay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in</a:t>
            </a:r>
            <a:r>
              <a:rPr dirty="0" sz="1650" spc="-204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constant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communication</a:t>
            </a:r>
            <a:r>
              <a:rPr dirty="0" sz="1650" spc="13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with</a:t>
            </a:r>
            <a:r>
              <a:rPr dirty="0" sz="1650" spc="-185">
                <a:latin typeface="Lucida Sans Unicode"/>
                <a:cs typeface="Lucida Sans Unicode"/>
              </a:rPr>
              <a:t> </a:t>
            </a:r>
            <a:r>
              <a:rPr dirty="0" sz="1650" spc="-245">
                <a:solidFill>
                  <a:srgbClr val="422900"/>
                </a:solidFill>
                <a:latin typeface="Lucida Sans Unicode"/>
                <a:cs typeface="Lucida Sans Unicode"/>
              </a:rPr>
              <a:t>emery</a:t>
            </a:r>
            <a:r>
              <a:rPr dirty="0" sz="1650" spc="-95">
                <a:solidFill>
                  <a:srgbClr val="4229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customer.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764F00"/>
                </a:solidFill>
                <a:latin typeface="Lucida Sans Unicode"/>
                <a:cs typeface="Lucida Sans Unicode"/>
              </a:rPr>
              <a:t>We</a:t>
            </a:r>
            <a:r>
              <a:rPr dirty="0" sz="1650" spc="-170">
                <a:solidFill>
                  <a:srgbClr val="764F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are</a:t>
            </a:r>
            <a:r>
              <a:rPr dirty="0" sz="1650" spc="-26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œmmitted</a:t>
            </a:r>
            <a:r>
              <a:rPr dirty="0" sz="1650" spc="-6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to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satisfying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and</a:t>
            </a:r>
            <a:r>
              <a:rPr dirty="0" sz="1650" spc="-16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retaining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170">
                <a:latin typeface="Lucida Sans Unicode"/>
                <a:cs typeface="Lucida Sans Unicode"/>
              </a:rPr>
              <a:t>our</a:t>
            </a:r>
            <a:r>
              <a:rPr dirty="0" sz="1650" spc="3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Clients</a:t>
            </a:r>
            <a:r>
              <a:rPr dirty="0" sz="1650" spc="-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who</a:t>
            </a:r>
            <a:r>
              <a:rPr dirty="0" sz="1650" spc="-14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appreciate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65">
                <a:latin typeface="Lucida Sans Unicode"/>
                <a:cs typeface="Lucida Sans Unicode"/>
              </a:rPr>
              <a:t>the</a:t>
            </a:r>
            <a:r>
              <a:rPr dirty="0" sz="1650" spc="-235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importanœ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70">
                <a:solidFill>
                  <a:srgbClr val="9B6702"/>
                </a:solidFill>
                <a:latin typeface="Lucida Sans Unicode"/>
                <a:cs typeface="Lucida Sans Unicode"/>
              </a:rPr>
              <a:t>of</a:t>
            </a:r>
            <a:r>
              <a:rPr dirty="0" sz="1650" spc="-265">
                <a:solidFill>
                  <a:srgbClr val="9B6702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saving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time,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which</a:t>
            </a:r>
            <a:r>
              <a:rPr dirty="0" sz="1650" spc="-75">
                <a:latin typeface="Lucida Sans Unicode"/>
                <a:cs typeface="Lucida Sans Unicode"/>
              </a:rPr>
              <a:t> </a:t>
            </a:r>
            <a:r>
              <a:rPr dirty="0" sz="1650" spc="-80">
                <a:latin typeface="Lucida Sans Unicode"/>
                <a:cs typeface="Lucida Sans Unicode"/>
              </a:rPr>
              <a:t>can</a:t>
            </a:r>
            <a:r>
              <a:rPr dirty="0" sz="1650" spc="-50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eventually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lead</a:t>
            </a:r>
            <a:r>
              <a:rPr dirty="0" sz="1650" spc="-26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to</a:t>
            </a:r>
            <a:r>
              <a:rPr dirty="0" sz="1650" spc="-32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more</a:t>
            </a:r>
            <a:r>
              <a:rPr dirty="0" sz="1650" spc="-295">
                <a:latin typeface="Lucida Sans Unicode"/>
                <a:cs typeface="Lucida Sans Unicode"/>
              </a:rPr>
              <a:t> </a:t>
            </a:r>
            <a:r>
              <a:rPr dirty="0" sz="1650" spc="-145">
                <a:latin typeface="Lucida Sans Unicode"/>
                <a:cs typeface="Lucida Sans Unicode"/>
              </a:rPr>
              <a:t>business</a:t>
            </a:r>
            <a:r>
              <a:rPr dirty="0" sz="1650" spc="-19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opportunities.</a:t>
            </a:r>
            <a:r>
              <a:rPr dirty="0" sz="1650" spc="-355">
                <a:latin typeface="Lucida Sans Unicode"/>
                <a:cs typeface="Lucida Sans Unicode"/>
              </a:rPr>
              <a:t> </a:t>
            </a:r>
            <a:r>
              <a:rPr dirty="0" sz="1650" spc="-165">
                <a:latin typeface="Lucida Sans Unicode"/>
                <a:cs typeface="Lucida Sans Unicode"/>
              </a:rPr>
              <a:t>Our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qualified</a:t>
            </a:r>
            <a:r>
              <a:rPr dirty="0" sz="1650" spc="-17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personnel,</a:t>
            </a:r>
            <a:r>
              <a:rPr dirty="0" sz="1650" spc="-265"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profèssional</a:t>
            </a:r>
            <a:r>
              <a:rPr dirty="0" sz="1650" spc="-9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attitude</a:t>
            </a:r>
            <a:r>
              <a:rPr dirty="0" sz="1650" spc="-254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and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teamwork</a:t>
            </a:r>
            <a:r>
              <a:rPr dirty="0" sz="1650" spc="200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are</a:t>
            </a:r>
            <a:r>
              <a:rPr dirty="0" sz="1650" spc="4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essential</a:t>
            </a:r>
            <a:r>
              <a:rPr dirty="0" sz="1650" spc="21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elements</a:t>
            </a:r>
            <a:r>
              <a:rPr dirty="0" sz="1650" spc="6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in</a:t>
            </a:r>
            <a:r>
              <a:rPr dirty="0" sz="1650" spc="6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delivering</a:t>
            </a:r>
            <a:r>
              <a:rPr dirty="0" sz="1650" spc="229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good</a:t>
            </a:r>
            <a:r>
              <a:rPr dirty="0" sz="1650" spc="7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services.</a:t>
            </a:r>
            <a:r>
              <a:rPr dirty="0" sz="1650" spc="125"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795001"/>
                </a:solidFill>
                <a:latin typeface="Lucida Sans Unicode"/>
                <a:cs typeface="Lucida Sans Unicode"/>
              </a:rPr>
              <a:t>We</a:t>
            </a:r>
            <a:r>
              <a:rPr dirty="0" sz="1650" spc="120">
                <a:solidFill>
                  <a:srgbClr val="79500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carefully</a:t>
            </a:r>
            <a:r>
              <a:rPr dirty="0" sz="1650" spc="24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plan</a:t>
            </a:r>
            <a:r>
              <a:rPr dirty="0" sz="1650" spc="155"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654200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5">
                <a:solidFill>
                  <a:srgbClr val="6542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organiæ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projects,</a:t>
            </a:r>
            <a:r>
              <a:rPr dirty="0" sz="1650" spc="-85">
                <a:latin typeface="Lucida Sans Unicode"/>
                <a:cs typeface="Lucida Sans Unicode"/>
              </a:rPr>
              <a:t> </a:t>
            </a:r>
            <a:r>
              <a:rPr dirty="0" sz="1650" spc="-90">
                <a:latin typeface="Lucida Sans Unicode"/>
                <a:cs typeface="Lucida Sans Unicode"/>
              </a:rPr>
              <a:t>with</a:t>
            </a:r>
            <a:r>
              <a:rPr dirty="0" sz="1650" spc="-150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the</a:t>
            </a:r>
            <a:r>
              <a:rPr dirty="0" sz="1650" spc="-26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combined</a:t>
            </a:r>
            <a:r>
              <a:rPr dirty="0" sz="1650" spc="-12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efforts</a:t>
            </a:r>
            <a:r>
              <a:rPr dirty="0" sz="1650" spc="-200">
                <a:latin typeface="Lucida Sans Unicode"/>
                <a:cs typeface="Lucida Sans Unicode"/>
              </a:rPr>
              <a:t> </a:t>
            </a:r>
            <a:r>
              <a:rPr dirty="0" sz="1650" spc="-70">
                <a:latin typeface="Lucida Sans Unicode"/>
                <a:cs typeface="Lucida Sans Unicode"/>
              </a:rPr>
              <a:t>of</a:t>
            </a:r>
            <a:r>
              <a:rPr dirty="0" sz="1650" spc="-22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all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50">
                <a:latin typeface="Lucida Sans Unicode"/>
                <a:cs typeface="Lucida Sans Unicode"/>
              </a:rPr>
              <a:t>stakeholders,</a:t>
            </a:r>
            <a:r>
              <a:rPr dirty="0" sz="1650" spc="-7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resuhing</a:t>
            </a:r>
            <a:r>
              <a:rPr dirty="0" sz="1650" spc="-180">
                <a:latin typeface="Lucida Sans Unicode"/>
                <a:cs typeface="Lucida Sans Unicode"/>
              </a:rPr>
              <a:t> </a:t>
            </a:r>
            <a:r>
              <a:rPr dirty="0" sz="1650" spc="-85">
                <a:latin typeface="Lucida Sans Unicode"/>
                <a:cs typeface="Lucida Sans Unicode"/>
              </a:rPr>
              <a:t>in</a:t>
            </a:r>
            <a:r>
              <a:rPr dirty="0" sz="1650" spc="-195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a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55">
                <a:latin typeface="Lucida Sans Unicode"/>
                <a:cs typeface="Lucida Sans Unicode"/>
              </a:rPr>
              <a:t>successful</a:t>
            </a:r>
            <a:r>
              <a:rPr dirty="0" sz="1650" spc="-30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outcome.</a:t>
            </a:r>
            <a:endParaRPr sz="1650">
              <a:latin typeface="Lucida Sans Unicode"/>
              <a:cs typeface="Lucida Sans Unicode"/>
            </a:endParaRPr>
          </a:p>
          <a:p>
            <a:pPr algn="just" marL="12700" marR="10795">
              <a:lnSpc>
                <a:spcPct val="126299"/>
              </a:lnSpc>
              <a:spcBef>
                <a:spcPts val="1500"/>
              </a:spcBef>
            </a:pPr>
            <a:r>
              <a:rPr dirty="0" sz="1650" spc="-90">
                <a:latin typeface="Lucida Sans Unicode"/>
                <a:cs typeface="Lucida Sans Unicode"/>
              </a:rPr>
              <a:t>Ultra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10">
                <a:latin typeface="Lucida Sans Unicode"/>
                <a:cs typeface="Lucida Sans Unicode"/>
              </a:rPr>
              <a:t>Excellence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95">
                <a:latin typeface="Lucida Sans Unicode"/>
                <a:cs typeface="Lucida Sans Unicode"/>
              </a:rPr>
              <a:t>Building</a:t>
            </a:r>
            <a:r>
              <a:rPr dirty="0" sz="1650" spc="-3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Contracting</a:t>
            </a:r>
            <a:r>
              <a:rPr dirty="0" sz="1650" spc="25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prides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itself</a:t>
            </a:r>
            <a:r>
              <a:rPr dirty="0" sz="1650" spc="15">
                <a:latin typeface="Lucida Sans Unicode"/>
                <a:cs typeface="Lucida Sans Unicode"/>
              </a:rPr>
              <a:t> </a:t>
            </a:r>
            <a:r>
              <a:rPr dirty="0" sz="1650" spc="-30">
                <a:latin typeface="Lucida Sans Unicode"/>
                <a:cs typeface="Lucida Sans Unicode"/>
              </a:rPr>
              <a:t>on</a:t>
            </a:r>
            <a:r>
              <a:rPr dirty="0" sz="1650" spc="-2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maintaining</a:t>
            </a:r>
            <a:r>
              <a:rPr dirty="0" sz="1650" spc="80">
                <a:latin typeface="Lucida Sans Unicode"/>
                <a:cs typeface="Lucida Sans Unicode"/>
              </a:rPr>
              <a:t> </a:t>
            </a:r>
            <a:r>
              <a:rPr dirty="0" sz="1650" spc="-75">
                <a:latin typeface="Lucida Sans Unicode"/>
                <a:cs typeface="Lucida Sans Unicode"/>
              </a:rPr>
              <a:t>its</a:t>
            </a:r>
            <a:r>
              <a:rPr dirty="0" sz="1650" spc="-55">
                <a:latin typeface="Lucida Sans Unicode"/>
                <a:cs typeface="Lucida Sans Unicode"/>
              </a:rPr>
              <a:t> </a:t>
            </a:r>
            <a:r>
              <a:rPr dirty="0" sz="1650" spc="-100">
                <a:latin typeface="Lucida Sans Unicode"/>
                <a:cs typeface="Lucida Sans Unicode"/>
              </a:rPr>
              <a:t>reputation</a:t>
            </a:r>
            <a:r>
              <a:rPr dirty="0" sz="1650" spc="105">
                <a:latin typeface="Lucida Sans Unicode"/>
                <a:cs typeface="Lucida Sans Unicode"/>
              </a:rPr>
              <a:t> </a:t>
            </a:r>
            <a:r>
              <a:rPr dirty="0" sz="1650" spc="-225">
                <a:solidFill>
                  <a:srgbClr val="895C01"/>
                </a:solidFill>
                <a:latin typeface="Lucida Sans Unicode"/>
                <a:cs typeface="Lucida Sans Unicode"/>
              </a:rPr>
              <a:t>as</a:t>
            </a:r>
            <a:r>
              <a:rPr dirty="0" sz="1650" spc="95">
                <a:solidFill>
                  <a:srgbClr val="895C01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1C1000"/>
                </a:solidFill>
                <a:latin typeface="Lucida Sans Unicode"/>
                <a:cs typeface="Lucida Sans Unicode"/>
              </a:rPr>
              <a:t>the</a:t>
            </a:r>
            <a:r>
              <a:rPr dirty="0" sz="1650" spc="-65">
                <a:solidFill>
                  <a:srgbClr val="1C10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leading </a:t>
            </a:r>
            <a:r>
              <a:rPr dirty="0" sz="1650" spc="-150">
                <a:latin typeface="Lucida Sans Unicode"/>
                <a:cs typeface="Lucida Sans Unicode"/>
              </a:rPr>
              <a:t>Construction,</a:t>
            </a:r>
            <a:r>
              <a:rPr dirty="0" sz="1650" spc="1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Maintenance,</a:t>
            </a:r>
            <a:r>
              <a:rPr dirty="0" sz="1650" spc="5">
                <a:latin typeface="Lucida Sans Unicode"/>
                <a:cs typeface="Lucida Sans Unicode"/>
              </a:rPr>
              <a:t> </a:t>
            </a:r>
            <a:r>
              <a:rPr dirty="0" sz="1650" spc="-245">
                <a:latin typeface="Lucida Sans Unicode"/>
                <a:cs typeface="Lucida Sans Unicode"/>
              </a:rPr>
              <a:t>and</a:t>
            </a:r>
            <a:r>
              <a:rPr dirty="0" sz="1650" spc="114">
                <a:latin typeface="Lucida Sans Unicode"/>
                <a:cs typeface="Lucida Sans Unicode"/>
              </a:rPr>
              <a:t> </a:t>
            </a:r>
            <a:r>
              <a:rPr dirty="0" sz="1650" spc="-130">
                <a:latin typeface="Lucida Sans Unicode"/>
                <a:cs typeface="Lucida Sans Unicode"/>
              </a:rPr>
              <a:t>Repairing</a:t>
            </a:r>
            <a:r>
              <a:rPr dirty="0" sz="1650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Solution</a:t>
            </a:r>
            <a:r>
              <a:rPr dirty="0" sz="1650" spc="-10">
                <a:latin typeface="Lucida Sans Unicode"/>
                <a:cs typeface="Lucida Sans Unicode"/>
              </a:rPr>
              <a:t> </a:t>
            </a:r>
            <a:r>
              <a:rPr dirty="0" sz="1650" spc="-170">
                <a:latin typeface="Lucida Sans Unicode"/>
                <a:cs typeface="Lucida Sans Unicode"/>
              </a:rPr>
              <a:t>Company</a:t>
            </a:r>
            <a:r>
              <a:rPr dirty="0" sz="1650" spc="215">
                <a:latin typeface="Lucida Sans Unicode"/>
                <a:cs typeface="Lucida Sans Unicode"/>
              </a:rPr>
              <a:t> </a:t>
            </a:r>
            <a:r>
              <a:rPr dirty="0" sz="1650" spc="-315">
                <a:solidFill>
                  <a:srgbClr val="402900"/>
                </a:solidFill>
                <a:latin typeface="Lucida Sans Unicode"/>
                <a:cs typeface="Lucida Sans Unicode"/>
              </a:rPr>
              <a:t>in</a:t>
            </a:r>
            <a:r>
              <a:rPr dirty="0" sz="1650" spc="180">
                <a:solidFill>
                  <a:srgbClr val="4029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70">
                <a:latin typeface="Lucida Sans Unicode"/>
                <a:cs typeface="Lucida Sans Unicode"/>
              </a:rPr>
              <a:t>the</a:t>
            </a:r>
            <a:r>
              <a:rPr dirty="0" sz="1650" spc="40">
                <a:latin typeface="Lucida Sans Unicode"/>
                <a:cs typeface="Lucida Sans Unicode"/>
              </a:rPr>
              <a:t> </a:t>
            </a:r>
            <a:r>
              <a:rPr dirty="0" sz="1650" spc="-160">
                <a:latin typeface="Lucida Sans Unicode"/>
                <a:cs typeface="Lucida Sans Unicode"/>
              </a:rPr>
              <a:t>country.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335">
                <a:solidFill>
                  <a:srgbClr val="784F00"/>
                </a:solidFill>
                <a:latin typeface="Lucida Sans Unicode"/>
                <a:cs typeface="Lucida Sans Unicode"/>
              </a:rPr>
              <a:t>We</a:t>
            </a:r>
            <a:r>
              <a:rPr dirty="0" sz="1650" spc="204">
                <a:solidFill>
                  <a:srgbClr val="784F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29">
                <a:solidFill>
                  <a:srgbClr val="654200"/>
                </a:solidFill>
                <a:latin typeface="Lucida Sans Unicode"/>
                <a:cs typeface="Lucida Sans Unicode"/>
              </a:rPr>
              <a:t>are</a:t>
            </a:r>
            <a:r>
              <a:rPr dirty="0" sz="1650" spc="95">
                <a:solidFill>
                  <a:srgbClr val="654200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latin typeface="Lucida Sans Unicode"/>
                <a:cs typeface="Lucida Sans Unicode"/>
              </a:rPr>
              <a:t>committed</a:t>
            </a:r>
            <a:r>
              <a:rPr dirty="0" sz="1650" spc="220"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784F00"/>
                </a:solidFill>
                <a:latin typeface="Lucida Sans Unicode"/>
                <a:cs typeface="Lucida Sans Unicode"/>
              </a:rPr>
              <a:t>to </a:t>
            </a:r>
            <a:r>
              <a:rPr dirty="0" sz="1650" spc="-114">
                <a:latin typeface="Lucida Sans Unicode"/>
                <a:cs typeface="Lucida Sans Unicode"/>
              </a:rPr>
              <a:t>upholding</a:t>
            </a:r>
            <a:r>
              <a:rPr dirty="0" sz="1650" spc="-55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our</a:t>
            </a:r>
            <a:r>
              <a:rPr dirty="0" sz="1650" spc="-145">
                <a:latin typeface="Lucida Sans Unicode"/>
                <a:cs typeface="Lucida Sans Unicode"/>
              </a:rPr>
              <a:t> </a:t>
            </a:r>
            <a:r>
              <a:rPr dirty="0" sz="1650" spc="-105">
                <a:latin typeface="Lucida Sans Unicode"/>
                <a:cs typeface="Lucida Sans Unicode"/>
              </a:rPr>
              <a:t>core</a:t>
            </a:r>
            <a:r>
              <a:rPr dirty="0" sz="1650" spc="-114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values</a:t>
            </a:r>
            <a:r>
              <a:rPr dirty="0" sz="1650" spc="-65">
                <a:latin typeface="Lucida Sans Unicode"/>
                <a:cs typeface="Lucida Sans Unicode"/>
              </a:rPr>
              <a:t> </a:t>
            </a:r>
            <a:r>
              <a:rPr dirty="0" sz="1650" spc="-125">
                <a:latin typeface="Lucida Sans Unicode"/>
                <a:cs typeface="Lucida Sans Unicode"/>
              </a:rPr>
              <a:t>of</a:t>
            </a:r>
            <a:r>
              <a:rPr dirty="0" sz="1650" spc="-16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trustworthiness,excellence,</a:t>
            </a:r>
            <a:r>
              <a:rPr dirty="0" sz="1650" spc="-45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skill and</a:t>
            </a:r>
            <a:r>
              <a:rPr dirty="0" sz="1650" spc="-25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leadership.</a:t>
            </a:r>
            <a:endParaRPr sz="16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650">
              <a:latin typeface="Lucida Sans Unicode"/>
              <a:cs typeface="Lucida Sans Unicode"/>
            </a:endParaRPr>
          </a:p>
          <a:p>
            <a:pPr marL="329565">
              <a:lnSpc>
                <a:spcPct val="100000"/>
              </a:lnSpc>
            </a:pPr>
            <a:r>
              <a:rPr dirty="0" sz="1650" spc="-140">
                <a:latin typeface="Lucida Sans Unicode"/>
                <a:cs typeface="Lucida Sans Unicode"/>
              </a:rPr>
              <a:t>Professional</a:t>
            </a:r>
            <a:r>
              <a:rPr dirty="0" sz="1650" spc="70">
                <a:latin typeface="Lucida Sans Unicode"/>
                <a:cs typeface="Lucida Sans Unicode"/>
              </a:rPr>
              <a:t> </a:t>
            </a:r>
            <a:r>
              <a:rPr dirty="0" sz="1650" spc="-120">
                <a:latin typeface="Lucida Sans Unicode"/>
                <a:cs typeface="Lucida Sans Unicode"/>
              </a:rPr>
              <a:t>and</a:t>
            </a:r>
            <a:r>
              <a:rPr dirty="0" sz="1650" spc="-130">
                <a:latin typeface="Lucida Sans Unicode"/>
                <a:cs typeface="Lucida Sans Unicode"/>
              </a:rPr>
              <a:t> </a:t>
            </a:r>
            <a:r>
              <a:rPr dirty="0" sz="1650" spc="-135">
                <a:latin typeface="Lucida Sans Unicode"/>
                <a:cs typeface="Lucida Sans Unicode"/>
              </a:rPr>
              <a:t>Experienced</a:t>
            </a:r>
            <a:r>
              <a:rPr dirty="0" sz="1650" spc="30">
                <a:latin typeface="Lucida Sans Unicode"/>
                <a:cs typeface="Lucida Sans Unicode"/>
              </a:rPr>
              <a:t> </a:t>
            </a:r>
            <a:r>
              <a:rPr dirty="0" sz="1650" spc="-10">
                <a:latin typeface="Lucida Sans Unicode"/>
                <a:cs typeface="Lucida Sans Unicode"/>
              </a:rPr>
              <a:t>Staffs</a:t>
            </a:r>
            <a:endParaRPr sz="1650">
              <a:latin typeface="Lucida Sans Unicode"/>
              <a:cs typeface="Lucida Sans Unicode"/>
            </a:endParaRPr>
          </a:p>
          <a:p>
            <a:pPr marL="338455" indent="-313055">
              <a:lnSpc>
                <a:spcPct val="100000"/>
              </a:lnSpc>
              <a:spcBef>
                <a:spcPts val="370"/>
              </a:spcBef>
              <a:buSzPct val="112500"/>
              <a:buAutoNum type="arabicPeriod" startAt="2"/>
              <a:tabLst>
                <a:tab pos="338455" algn="l"/>
              </a:tabLst>
            </a:pPr>
            <a:r>
              <a:rPr dirty="0" sz="1600" spc="-85">
                <a:latin typeface="Lucida Sans Unicode"/>
                <a:cs typeface="Lucida Sans Unicode"/>
              </a:rPr>
              <a:t>Giving</a:t>
            </a:r>
            <a:r>
              <a:rPr dirty="0" sz="1600" spc="-140">
                <a:latin typeface="Lucida Sans Unicode"/>
                <a:cs typeface="Lucida Sans Unicode"/>
              </a:rPr>
              <a:t> </a:t>
            </a:r>
            <a:r>
              <a:rPr dirty="0" sz="1600" spc="-105">
                <a:latin typeface="Lucida Sans Unicode"/>
                <a:cs typeface="Lucida Sans Unicode"/>
              </a:rPr>
              <a:t>Proper</a:t>
            </a:r>
            <a:r>
              <a:rPr dirty="0" sz="1600" spc="-10">
                <a:latin typeface="Lucida Sans Unicode"/>
                <a:cs typeface="Lucida Sans Unicode"/>
              </a:rPr>
              <a:t> Estimate</a:t>
            </a:r>
            <a:endParaRPr sz="1600">
              <a:latin typeface="Lucida Sans Unicode"/>
              <a:cs typeface="Lucida Sans Unicode"/>
            </a:endParaRPr>
          </a:p>
          <a:p>
            <a:pPr marL="338455" indent="-317500">
              <a:lnSpc>
                <a:spcPct val="100000"/>
              </a:lnSpc>
              <a:spcBef>
                <a:spcPts val="340"/>
              </a:spcBef>
              <a:buSzPct val="112500"/>
              <a:buAutoNum type="arabicPeriod" startAt="2"/>
              <a:tabLst>
                <a:tab pos="338455" algn="l"/>
              </a:tabLst>
            </a:pPr>
            <a:r>
              <a:rPr dirty="0" sz="1600" spc="-200">
                <a:latin typeface="Lucida Sans Unicode"/>
                <a:cs typeface="Lucida Sans Unicode"/>
              </a:rPr>
              <a:t>On-</a:t>
            </a:r>
            <a:r>
              <a:rPr dirty="0" sz="1600" spc="-185">
                <a:latin typeface="Lucida Sans Unicode"/>
                <a:cs typeface="Lucida Sans Unicode"/>
              </a:rPr>
              <a:t>Time</a:t>
            </a:r>
            <a:r>
              <a:rPr dirty="0" sz="1600">
                <a:latin typeface="Lucida Sans Unicode"/>
                <a:cs typeface="Lucida Sans Unicode"/>
              </a:rPr>
              <a:t> </a:t>
            </a:r>
            <a:r>
              <a:rPr dirty="0" sz="1600" spc="-120">
                <a:latin typeface="Lucida Sans Unicode"/>
                <a:cs typeface="Lucida Sans Unicode"/>
              </a:rPr>
              <a:t>Work</a:t>
            </a:r>
            <a:r>
              <a:rPr dirty="0" sz="1600" spc="-16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Finish</a:t>
            </a:r>
            <a:endParaRPr sz="1600">
              <a:latin typeface="Lucida Sans Unicode"/>
              <a:cs typeface="Lucida Sans Unicode"/>
            </a:endParaRPr>
          </a:p>
          <a:p>
            <a:pPr marL="347345">
              <a:lnSpc>
                <a:spcPct val="100000"/>
              </a:lnSpc>
              <a:spcBef>
                <a:spcPts val="640"/>
              </a:spcBef>
            </a:pPr>
            <a:r>
              <a:rPr dirty="0" sz="1500" spc="-65">
                <a:latin typeface="Lucida Sans Unicode"/>
                <a:cs typeface="Lucida Sans Unicode"/>
              </a:rPr>
              <a:t>Transparency</a:t>
            </a:r>
            <a:r>
              <a:rPr dirty="0" sz="1500" spc="-1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In</a:t>
            </a:r>
            <a:r>
              <a:rPr dirty="0" sz="1500" spc="-12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Billing</a:t>
            </a:r>
            <a:endParaRPr sz="1500">
              <a:latin typeface="Lucida Sans Unicode"/>
              <a:cs typeface="Lucida Sans Unicode"/>
            </a:endParaRPr>
          </a:p>
          <a:p>
            <a:pPr marL="330200">
              <a:lnSpc>
                <a:spcPct val="100000"/>
              </a:lnSpc>
              <a:spcBef>
                <a:spcPts val="600"/>
              </a:spcBef>
            </a:pPr>
            <a:r>
              <a:rPr dirty="0" sz="1600" spc="-55">
                <a:latin typeface="Lucida Sans Unicode"/>
                <a:cs typeface="Lucida Sans Unicode"/>
              </a:rPr>
              <a:t>No</a:t>
            </a:r>
            <a:r>
              <a:rPr dirty="0" sz="1600" spc="-165">
                <a:latin typeface="Lucida Sans Unicode"/>
                <a:cs typeface="Lucida Sans Unicode"/>
              </a:rPr>
              <a:t> </a:t>
            </a:r>
            <a:r>
              <a:rPr dirty="0" sz="1600" spc="-114">
                <a:latin typeface="Lucida Sans Unicode"/>
                <a:cs typeface="Lucida Sans Unicode"/>
              </a:rPr>
              <a:t>Visiting</a:t>
            </a:r>
            <a:r>
              <a:rPr dirty="0" sz="1600" spc="-45">
                <a:latin typeface="Lucida Sans Unicode"/>
                <a:cs typeface="Lucida Sans Unicode"/>
              </a:rPr>
              <a:t> </a:t>
            </a:r>
            <a:r>
              <a:rPr dirty="0" sz="1600" spc="-114">
                <a:latin typeface="Lucida Sans Unicode"/>
                <a:cs typeface="Lucida Sans Unicode"/>
              </a:rPr>
              <a:t>Charge</a:t>
            </a:r>
            <a:r>
              <a:rPr dirty="0" sz="1600" spc="-40">
                <a:latin typeface="Lucida Sans Unicode"/>
                <a:cs typeface="Lucida Sans Unicode"/>
              </a:rPr>
              <a:t> </a:t>
            </a:r>
            <a:r>
              <a:rPr dirty="0" sz="1600" spc="-105">
                <a:latin typeface="Lucida Sans Unicode"/>
                <a:cs typeface="Lucida Sans Unicode"/>
              </a:rPr>
              <a:t>Same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35">
                <a:latin typeface="Lucida Sans Unicode"/>
                <a:cs typeface="Lucida Sans Unicode"/>
              </a:rPr>
              <a:t>Work</a:t>
            </a:r>
            <a:r>
              <a:rPr dirty="0" sz="1600" spc="-90">
                <a:latin typeface="Lucida Sans Unicode"/>
                <a:cs typeface="Lucida Sans Unicode"/>
              </a:rPr>
              <a:t> </a:t>
            </a:r>
            <a:r>
              <a:rPr dirty="0" sz="1600" spc="-110">
                <a:latin typeface="Lucida Sans Unicode"/>
                <a:cs typeface="Lucida Sans Unicode"/>
              </a:rPr>
              <a:t>For</a:t>
            </a:r>
            <a:r>
              <a:rPr dirty="0" sz="1600" spc="-190">
                <a:latin typeface="Lucida Sans Unicode"/>
                <a:cs typeface="Lucida Sans Unicode"/>
              </a:rPr>
              <a:t> </a:t>
            </a:r>
            <a:r>
              <a:rPr dirty="0" sz="1600" spc="-100">
                <a:latin typeface="Lucida Sans Unicode"/>
                <a:cs typeface="Lucida Sans Unicode"/>
              </a:rPr>
              <a:t>15</a:t>
            </a:r>
            <a:r>
              <a:rPr dirty="0" sz="1600" spc="-265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Days</a:t>
            </a:r>
            <a:endParaRPr sz="1600">
              <a:latin typeface="Lucida Sans Unicode"/>
              <a:cs typeface="Lucida Sans Unicode"/>
            </a:endParaRPr>
          </a:p>
          <a:p>
            <a:pPr marL="347345" indent="-318770">
              <a:lnSpc>
                <a:spcPct val="100000"/>
              </a:lnSpc>
              <a:spcBef>
                <a:spcPts val="380"/>
              </a:spcBef>
              <a:buSzPct val="112500"/>
              <a:buAutoNum type="arabicPeriod" startAt="6"/>
              <a:tabLst>
                <a:tab pos="347345" algn="l"/>
              </a:tabLst>
            </a:pPr>
            <a:r>
              <a:rPr dirty="0" sz="1600" spc="-105">
                <a:latin typeface="Lucida Sans Unicode"/>
                <a:cs typeface="Lucida Sans Unicode"/>
              </a:rPr>
              <a:t>Attend</a:t>
            </a:r>
            <a:r>
              <a:rPr dirty="0" sz="1600" spc="-35">
                <a:latin typeface="Lucida Sans Unicode"/>
                <a:cs typeface="Lucida Sans Unicode"/>
              </a:rPr>
              <a:t> </a:t>
            </a:r>
            <a:r>
              <a:rPr dirty="0" sz="1600" spc="-105">
                <a:latin typeface="Lucida Sans Unicode"/>
                <a:cs typeface="Lucida Sans Unicode"/>
              </a:rPr>
              <a:t>Small</a:t>
            </a:r>
            <a:r>
              <a:rPr dirty="0" sz="1600" spc="-150">
                <a:latin typeface="Lucida Sans Unicode"/>
                <a:cs typeface="Lucida Sans Unicode"/>
              </a:rPr>
              <a:t> </a:t>
            </a:r>
            <a:r>
              <a:rPr dirty="0" sz="1600" spc="-90">
                <a:latin typeface="Lucida Sans Unicode"/>
                <a:cs typeface="Lucida Sans Unicode"/>
              </a:rPr>
              <a:t>and</a:t>
            </a:r>
            <a:r>
              <a:rPr dirty="0" sz="1600" spc="-155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Big</a:t>
            </a:r>
            <a:r>
              <a:rPr dirty="0" sz="1600" spc="15">
                <a:latin typeface="Lucida Sans Unicode"/>
                <a:cs typeface="Lucida Sans Unicode"/>
              </a:rPr>
              <a:t> </a:t>
            </a:r>
            <a:r>
              <a:rPr dirty="0" sz="1600" spc="-70">
                <a:latin typeface="Lucida Sans Unicode"/>
                <a:cs typeface="Lucida Sans Unicode"/>
              </a:rPr>
              <a:t>Job</a:t>
            </a:r>
            <a:r>
              <a:rPr dirty="0" sz="1600" spc="-240">
                <a:latin typeface="Lucida Sans Unicode"/>
                <a:cs typeface="Lucida Sans Unicode"/>
              </a:rPr>
              <a:t> </a:t>
            </a:r>
            <a:r>
              <a:rPr dirty="0" sz="1600" spc="-75">
                <a:latin typeface="Lucida Sans Unicode"/>
                <a:cs typeface="Lucida Sans Unicode"/>
              </a:rPr>
              <a:t>Same</a:t>
            </a:r>
            <a:r>
              <a:rPr dirty="0" sz="1600" spc="-19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Interest</a:t>
            </a:r>
            <a:endParaRPr sz="1600">
              <a:latin typeface="Lucida Sans Unicode"/>
              <a:cs typeface="Lucida Sans Unicode"/>
            </a:endParaRPr>
          </a:p>
          <a:p>
            <a:pPr marL="330200" marR="4406900" indent="-311150">
              <a:lnSpc>
                <a:spcPts val="2500"/>
              </a:lnSpc>
              <a:spcBef>
                <a:spcPts val="140"/>
              </a:spcBef>
              <a:buSzPct val="112500"/>
              <a:buAutoNum type="arabicPeriod" startAt="6"/>
              <a:tabLst>
                <a:tab pos="342900" algn="l"/>
              </a:tabLst>
            </a:pPr>
            <a:r>
              <a:rPr dirty="0" sz="1600" spc="-105">
                <a:latin typeface="Lucida Sans Unicode"/>
                <a:cs typeface="Lucida Sans Unicode"/>
              </a:rPr>
              <a:t>Background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110">
                <a:latin typeface="Lucida Sans Unicode"/>
                <a:cs typeface="Lucida Sans Unicode"/>
              </a:rPr>
              <a:t>Verified</a:t>
            </a:r>
            <a:r>
              <a:rPr dirty="0" sz="1600" spc="-90">
                <a:latin typeface="Lucida Sans Unicode"/>
                <a:cs typeface="Lucida Sans Unicode"/>
              </a:rPr>
              <a:t> </a:t>
            </a:r>
            <a:r>
              <a:rPr dirty="0" sz="1600" spc="-55">
                <a:latin typeface="Lucida Sans Unicode"/>
                <a:cs typeface="Lucida Sans Unicode"/>
              </a:rPr>
              <a:t>all</a:t>
            </a:r>
            <a:r>
              <a:rPr dirty="0" sz="1600" spc="-175">
                <a:latin typeface="Lucida Sans Unicode"/>
                <a:cs typeface="Lucida Sans Unicode"/>
              </a:rPr>
              <a:t> </a:t>
            </a:r>
            <a:r>
              <a:rPr dirty="0" sz="1600" spc="-120">
                <a:latin typeface="Lucida Sans Unicode"/>
                <a:cs typeface="Lucida Sans Unicode"/>
              </a:rPr>
              <a:t>Our</a:t>
            </a:r>
            <a:r>
              <a:rPr dirty="0" sz="1600" spc="-60">
                <a:latin typeface="Lucida Sans Unicode"/>
                <a:cs typeface="Lucida Sans Unicode"/>
              </a:rPr>
              <a:t> </a:t>
            </a:r>
            <a:r>
              <a:rPr dirty="0" sz="1600" spc="-95">
                <a:latin typeface="Lucida Sans Unicode"/>
                <a:cs typeface="Lucida Sans Unicode"/>
              </a:rPr>
              <a:t>Ultra</a:t>
            </a:r>
            <a:r>
              <a:rPr dirty="0" sz="1600" spc="-70">
                <a:latin typeface="Lucida Sans Unicode"/>
                <a:cs typeface="Lucida Sans Unicode"/>
              </a:rPr>
              <a:t> </a:t>
            </a:r>
            <a:r>
              <a:rPr dirty="0" sz="1600" spc="-75">
                <a:latin typeface="Lucida Sans Unicode"/>
                <a:cs typeface="Lucida Sans Unicode"/>
              </a:rPr>
              <a:t>Excellence </a:t>
            </a:r>
            <a:r>
              <a:rPr dirty="0" sz="1600" spc="-75">
                <a:latin typeface="Lucida Sans Unicode"/>
                <a:cs typeface="Lucida Sans Unicode"/>
              </a:rPr>
              <a:t>	</a:t>
            </a:r>
            <a:r>
              <a:rPr dirty="0" sz="1600" spc="-90">
                <a:latin typeface="Lucida Sans Unicode"/>
                <a:cs typeface="Lucida Sans Unicode"/>
              </a:rPr>
              <a:t>Building</a:t>
            </a:r>
            <a:r>
              <a:rPr dirty="0" sz="160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Contracting</a:t>
            </a:r>
            <a:endParaRPr sz="1600">
              <a:latin typeface="Lucida Sans Unicode"/>
              <a:cs typeface="Lucida Sans Unicode"/>
            </a:endParaRPr>
          </a:p>
          <a:p>
            <a:pPr marL="330200">
              <a:lnSpc>
                <a:spcPct val="100000"/>
              </a:lnSpc>
              <a:spcBef>
                <a:spcPts val="400"/>
              </a:spcBef>
            </a:pPr>
            <a:r>
              <a:rPr dirty="0" sz="1600" spc="-85">
                <a:latin typeface="Lucida Sans Unicode"/>
                <a:cs typeface="Lucida Sans Unicode"/>
              </a:rPr>
              <a:t>Maintaining</a:t>
            </a:r>
            <a:r>
              <a:rPr dirty="0" sz="1600" spc="-10">
                <a:latin typeface="Lucida Sans Unicode"/>
                <a:cs typeface="Lucida Sans Unicode"/>
              </a:rPr>
              <a:t> </a:t>
            </a:r>
            <a:r>
              <a:rPr dirty="0" sz="1600" spc="-100">
                <a:latin typeface="Lucida Sans Unicode"/>
                <a:cs typeface="Lucida Sans Unicode"/>
              </a:rPr>
              <a:t>our</a:t>
            </a:r>
            <a:r>
              <a:rPr dirty="0" sz="1600" spc="-17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dedication</a:t>
            </a:r>
            <a:endParaRPr sz="1600">
              <a:latin typeface="Lucida Sans Unicode"/>
              <a:cs typeface="Lucida Sans Unicode"/>
            </a:endParaRPr>
          </a:p>
          <a:p>
            <a:pPr marL="338455" indent="-310515">
              <a:lnSpc>
                <a:spcPct val="100000"/>
              </a:lnSpc>
              <a:spcBef>
                <a:spcPts val="530"/>
              </a:spcBef>
              <a:buSzPct val="103125"/>
              <a:buAutoNum type="arabicPeriod" startAt="9"/>
              <a:tabLst>
                <a:tab pos="338455" algn="l"/>
              </a:tabLst>
            </a:pPr>
            <a:r>
              <a:rPr dirty="0" sz="1600" spc="-110">
                <a:latin typeface="Lucida Sans Unicode"/>
                <a:cs typeface="Lucida Sans Unicode"/>
              </a:rPr>
              <a:t>Constantly</a:t>
            </a:r>
            <a:r>
              <a:rPr dirty="0" sz="1600" spc="-40">
                <a:latin typeface="Lucida Sans Unicode"/>
                <a:cs typeface="Lucida Sans Unicode"/>
              </a:rPr>
              <a:t> </a:t>
            </a:r>
            <a:r>
              <a:rPr dirty="0" sz="1600" spc="-85">
                <a:latin typeface="Lucida Sans Unicode"/>
                <a:cs typeface="Lucida Sans Unicode"/>
              </a:rPr>
              <a:t>striving</a:t>
            </a:r>
            <a:r>
              <a:rPr dirty="0" sz="1600" spc="-110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to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130">
                <a:latin typeface="Lucida Sans Unicode"/>
                <a:cs typeface="Lucida Sans Unicode"/>
              </a:rPr>
              <a:t>exceed</a:t>
            </a:r>
            <a:r>
              <a:rPr dirty="0" sz="1600" spc="-7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expectations</a:t>
            </a:r>
            <a:endParaRPr sz="1600">
              <a:latin typeface="Lucida Sans Unicode"/>
              <a:cs typeface="Lucida Sans Unicode"/>
            </a:endParaRPr>
          </a:p>
          <a:p>
            <a:pPr marL="337185" indent="-314325">
              <a:lnSpc>
                <a:spcPct val="100000"/>
              </a:lnSpc>
              <a:spcBef>
                <a:spcPts val="570"/>
              </a:spcBef>
              <a:buSzPct val="93750"/>
              <a:buAutoNum type="arabicPeriod" startAt="9"/>
              <a:tabLst>
                <a:tab pos="337185" algn="l"/>
              </a:tabLst>
            </a:pPr>
            <a:r>
              <a:rPr dirty="0" sz="1600" spc="-110">
                <a:latin typeface="Lucida Sans Unicode"/>
                <a:cs typeface="Lucida Sans Unicode"/>
              </a:rPr>
              <a:t>Constantly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90">
                <a:latin typeface="Lucida Sans Unicode"/>
                <a:cs typeface="Lucida Sans Unicode"/>
              </a:rPr>
              <a:t>improving</a:t>
            </a:r>
            <a:r>
              <a:rPr dirty="0" sz="1600" spc="-10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the</a:t>
            </a:r>
            <a:r>
              <a:rPr dirty="0" sz="1600" spc="-220">
                <a:latin typeface="Lucida Sans Unicode"/>
                <a:cs typeface="Lucida Sans Unicode"/>
              </a:rPr>
              <a:t> </a:t>
            </a:r>
            <a:r>
              <a:rPr dirty="0" sz="1600" spc="-80">
                <a:latin typeface="Lucida Sans Unicode"/>
                <a:cs typeface="Lucida Sans Unicode"/>
              </a:rPr>
              <a:t>quality</a:t>
            </a:r>
            <a:r>
              <a:rPr dirty="0" sz="1600" spc="-25">
                <a:latin typeface="Lucida Sans Unicode"/>
                <a:cs typeface="Lucida Sans Unicode"/>
              </a:rPr>
              <a:t> </a:t>
            </a:r>
            <a:r>
              <a:rPr dirty="0" sz="1600" spc="-95">
                <a:latin typeface="Lucida Sans Unicode"/>
                <a:cs typeface="Lucida Sans Unicode"/>
              </a:rPr>
              <a:t>of</a:t>
            </a:r>
            <a:r>
              <a:rPr dirty="0" sz="1600" spc="-195">
                <a:latin typeface="Lucida Sans Unicode"/>
                <a:cs typeface="Lucida Sans Unicode"/>
              </a:rPr>
              <a:t> </a:t>
            </a:r>
            <a:r>
              <a:rPr dirty="0" sz="1600" spc="-65">
                <a:latin typeface="Lucida Sans Unicode"/>
                <a:cs typeface="Lucida Sans Unicode"/>
              </a:rPr>
              <a:t>our</a:t>
            </a:r>
            <a:r>
              <a:rPr dirty="0" sz="1600" spc="-170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work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96663" y="201083"/>
            <a:ext cx="2007870" cy="74612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R="5080">
              <a:lnSpc>
                <a:spcPts val="1914"/>
              </a:lnSpc>
              <a:spcBef>
                <a:spcPts val="114"/>
              </a:spcBef>
            </a:pPr>
            <a:r>
              <a:rPr dirty="0" sz="1650" spc="-105">
                <a:latin typeface="Lucida Sans Unicode"/>
                <a:cs typeface="Lucida Sans Unicode"/>
              </a:rPr>
              <a:t>056</a:t>
            </a:r>
            <a:r>
              <a:rPr dirty="0" sz="1650" spc="-210">
                <a:latin typeface="Lucida Sans Unicode"/>
                <a:cs typeface="Lucida Sans Unicode"/>
              </a:rPr>
              <a:t> </a:t>
            </a:r>
            <a:r>
              <a:rPr dirty="0" sz="1650" spc="-114">
                <a:latin typeface="Lucida Sans Unicode"/>
                <a:cs typeface="Lucida Sans Unicode"/>
              </a:rPr>
              <a:t>341</a:t>
            </a:r>
            <a:r>
              <a:rPr dirty="0" sz="1650" spc="-210">
                <a:latin typeface="Lucida Sans Unicode"/>
                <a:cs typeface="Lucida Sans Unicode"/>
              </a:rPr>
              <a:t> </a:t>
            </a:r>
            <a:r>
              <a:rPr dirty="0" sz="1650" spc="-20">
                <a:latin typeface="Lucida Sans Unicode"/>
                <a:cs typeface="Lucida Sans Unicode"/>
              </a:rPr>
              <a:t>3131</a:t>
            </a:r>
            <a:endParaRPr sz="1650">
              <a:latin typeface="Lucida Sans Unicode"/>
              <a:cs typeface="Lucida Sans Unicode"/>
            </a:endParaRPr>
          </a:p>
          <a:p>
            <a:pPr algn="r" marR="35560">
              <a:lnSpc>
                <a:spcPts val="2014"/>
              </a:lnSpc>
            </a:pPr>
            <a:r>
              <a:rPr dirty="0" sz="1800" spc="-185">
                <a:latin typeface="Lucida Sans Unicode"/>
                <a:cs typeface="Lucida Sans Unicode"/>
              </a:rPr>
              <a:t>0S0</a:t>
            </a:r>
            <a:r>
              <a:rPr dirty="0" sz="1800" spc="-250">
                <a:latin typeface="Lucida Sans Unicode"/>
                <a:cs typeface="Lucida Sans Unicode"/>
              </a:rPr>
              <a:t> </a:t>
            </a:r>
            <a:r>
              <a:rPr dirty="0" sz="1800" spc="-204">
                <a:latin typeface="Lucida Sans Unicode"/>
                <a:cs typeface="Lucida Sans Unicode"/>
              </a:rPr>
              <a:t>363</a:t>
            </a:r>
            <a:r>
              <a:rPr dirty="0" sz="1800" spc="-260">
                <a:latin typeface="Lucida Sans Unicode"/>
                <a:cs typeface="Lucida Sans Unicode"/>
              </a:rPr>
              <a:t> </a:t>
            </a:r>
            <a:r>
              <a:rPr dirty="0" sz="1800" spc="-20">
                <a:latin typeface="Lucida Sans Unicode"/>
                <a:cs typeface="Lucida Sans Unicode"/>
              </a:rPr>
              <a:t>2688</a:t>
            </a:r>
            <a:endParaRPr sz="1800">
              <a:latin typeface="Lucida Sans Unicode"/>
              <a:cs typeface="Lucida Sans Unicode"/>
            </a:endParaRPr>
          </a:p>
          <a:p>
            <a:pPr algn="r" marR="8890">
              <a:lnSpc>
                <a:spcPts val="1720"/>
              </a:lnSpc>
            </a:pPr>
            <a:r>
              <a:rPr dirty="0" sz="1500" spc="-85">
                <a:latin typeface="Lucida Sans Unicode"/>
                <a:cs typeface="Lucida Sans Unicode"/>
              </a:rPr>
              <a:t>wow.uItraexceIIence.me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0700" y="10845800"/>
            <a:ext cx="3162300" cy="17907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9700" y="6642100"/>
            <a:ext cx="2565400" cy="1930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1200" y="1562100"/>
            <a:ext cx="2806700" cy="39751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000" y="469900"/>
            <a:ext cx="609600" cy="762000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662516" y="1570570"/>
            <a:ext cx="0" cy="2658745"/>
          </a:xfrm>
          <a:custGeom>
            <a:avLst/>
            <a:gdLst/>
            <a:ahLst/>
            <a:cxnLst/>
            <a:rect l="l" t="t" r="r" b="b"/>
            <a:pathLst>
              <a:path w="0" h="2658745">
                <a:moveTo>
                  <a:pt x="0" y="2658533"/>
                </a:moveTo>
                <a:lnTo>
                  <a:pt x="0" y="0"/>
                </a:lnTo>
              </a:path>
            </a:pathLst>
          </a:custGeom>
          <a:ln w="4233">
            <a:solidFill>
              <a:srgbClr val="2F2F2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647700" y="1570570"/>
            <a:ext cx="2849245" cy="2658745"/>
            <a:chOff x="647700" y="1570570"/>
            <a:chExt cx="2849245" cy="2658745"/>
          </a:xfrm>
        </p:grpSpPr>
        <p:sp>
          <p:nvSpPr>
            <p:cNvPr id="8" name="object 8" descr=""/>
            <p:cNvSpPr/>
            <p:nvPr/>
          </p:nvSpPr>
          <p:spPr>
            <a:xfrm>
              <a:off x="713316" y="1570570"/>
              <a:ext cx="0" cy="2658745"/>
            </a:xfrm>
            <a:custGeom>
              <a:avLst/>
              <a:gdLst/>
              <a:ahLst/>
              <a:cxnLst/>
              <a:rect l="l" t="t" r="r" b="b"/>
              <a:pathLst>
                <a:path w="0" h="2658745">
                  <a:moveTo>
                    <a:pt x="0" y="26585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7700" y="1636187"/>
              <a:ext cx="2849245" cy="0"/>
            </a:xfrm>
            <a:custGeom>
              <a:avLst/>
              <a:gdLst/>
              <a:ahLst/>
              <a:cxnLst/>
              <a:rect l="l" t="t" r="r" b="b"/>
              <a:pathLst>
                <a:path w="2849245" h="0">
                  <a:moveTo>
                    <a:pt x="0" y="0"/>
                  </a:moveTo>
                  <a:lnTo>
                    <a:pt x="2849033" y="0"/>
                  </a:lnTo>
                </a:path>
              </a:pathLst>
            </a:custGeom>
            <a:ln w="423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47700" y="1585387"/>
              <a:ext cx="2849245" cy="0"/>
            </a:xfrm>
            <a:custGeom>
              <a:avLst/>
              <a:gdLst/>
              <a:ahLst/>
              <a:cxnLst/>
              <a:rect l="l" t="t" r="r" b="b"/>
              <a:pathLst>
                <a:path w="2849245" h="0">
                  <a:moveTo>
                    <a:pt x="0" y="0"/>
                  </a:moveTo>
                  <a:lnTo>
                    <a:pt x="2849033" y="0"/>
                  </a:lnTo>
                </a:path>
              </a:pathLst>
            </a:custGeom>
            <a:ln w="423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340692" y="473925"/>
            <a:ext cx="2542540" cy="68008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dirty="0" sz="1950" spc="-300">
                <a:latin typeface="Arial Black"/>
                <a:cs typeface="Arial Black"/>
              </a:rPr>
              <a:t>ULTR</a:t>
            </a:r>
            <a:r>
              <a:rPr dirty="0" sz="1950" spc="-125">
                <a:latin typeface="Arial Black"/>
                <a:cs typeface="Arial Black"/>
              </a:rPr>
              <a:t> </a:t>
            </a:r>
            <a:r>
              <a:rPr dirty="0" sz="1950" spc="-260">
                <a:latin typeface="Arial Black"/>
                <a:cs typeface="Arial Black"/>
              </a:rPr>
              <a:t>A</a:t>
            </a:r>
            <a:r>
              <a:rPr dirty="0" sz="1950" spc="350">
                <a:latin typeface="Arial Black"/>
                <a:cs typeface="Arial Black"/>
              </a:rPr>
              <a:t> </a:t>
            </a:r>
            <a:r>
              <a:rPr dirty="0" sz="1950" spc="-610">
                <a:latin typeface="Arial Black"/>
                <a:cs typeface="Arial Black"/>
              </a:rPr>
              <a:t>E</a:t>
            </a:r>
            <a:r>
              <a:rPr dirty="0" sz="1950" spc="-225">
                <a:latin typeface="Arial Black"/>
                <a:cs typeface="Arial Black"/>
              </a:rPr>
              <a:t> </a:t>
            </a:r>
            <a:r>
              <a:rPr dirty="0" sz="1950" spc="-275">
                <a:latin typeface="Arial Black"/>
                <a:cs typeface="Arial Black"/>
              </a:rPr>
              <a:t>XC</a:t>
            </a:r>
            <a:r>
              <a:rPr dirty="0" sz="1950" spc="-395">
                <a:latin typeface="Arial Black"/>
                <a:cs typeface="Arial Black"/>
              </a:rPr>
              <a:t> </a:t>
            </a:r>
            <a:r>
              <a:rPr dirty="0" sz="1950" spc="-320">
                <a:latin typeface="Arial Black"/>
                <a:cs typeface="Arial Black"/>
              </a:rPr>
              <a:t>ELLE</a:t>
            </a:r>
            <a:r>
              <a:rPr dirty="0" sz="1950" spc="-370">
                <a:latin typeface="Arial Black"/>
                <a:cs typeface="Arial Black"/>
              </a:rPr>
              <a:t> </a:t>
            </a:r>
            <a:r>
              <a:rPr dirty="0" sz="1950" spc="-325">
                <a:latin typeface="Arial Black"/>
                <a:cs typeface="Arial Black"/>
              </a:rPr>
              <a:t>N</a:t>
            </a:r>
            <a:r>
              <a:rPr dirty="0" sz="1950" spc="-409">
                <a:latin typeface="Arial Black"/>
                <a:cs typeface="Arial Black"/>
              </a:rPr>
              <a:t> </a:t>
            </a:r>
            <a:r>
              <a:rPr dirty="0" sz="1950" spc="-335">
                <a:latin typeface="Arial Black"/>
                <a:cs typeface="Arial Black"/>
              </a:rPr>
              <a:t>C</a:t>
            </a:r>
            <a:r>
              <a:rPr dirty="0" sz="1950" spc="-390">
                <a:latin typeface="Arial Black"/>
                <a:cs typeface="Arial Black"/>
              </a:rPr>
              <a:t> </a:t>
            </a:r>
            <a:r>
              <a:rPr dirty="0" sz="1950" spc="-660">
                <a:latin typeface="Arial Black"/>
                <a:cs typeface="Arial Black"/>
              </a:rPr>
              <a:t>E</a:t>
            </a:r>
            <a:endParaRPr sz="1950">
              <a:latin typeface="Arial Black"/>
              <a:cs typeface="Arial Black"/>
            </a:endParaRPr>
          </a:p>
          <a:p>
            <a:pPr algn="ctr" marR="13335">
              <a:lnSpc>
                <a:spcPct val="100000"/>
              </a:lnSpc>
              <a:spcBef>
                <a:spcPts val="560"/>
              </a:spcBef>
            </a:pPr>
            <a:r>
              <a:rPr dirty="0" sz="1150" spc="-250">
                <a:latin typeface="Arial Black"/>
                <a:cs typeface="Arial Black"/>
              </a:rPr>
              <a:t>BUILDS</a:t>
            </a:r>
            <a:r>
              <a:rPr dirty="0" sz="1150" spc="-180">
                <a:latin typeface="Arial Black"/>
                <a:cs typeface="Arial Black"/>
              </a:rPr>
              <a:t> </a:t>
            </a:r>
            <a:r>
              <a:rPr dirty="0" sz="1150">
                <a:latin typeface="Arial Black"/>
                <a:cs typeface="Arial Black"/>
              </a:rPr>
              <a:t>NG</a:t>
            </a:r>
            <a:r>
              <a:rPr dirty="0" sz="1150" spc="150">
                <a:latin typeface="Arial Black"/>
                <a:cs typeface="Arial Black"/>
              </a:rPr>
              <a:t> </a:t>
            </a:r>
            <a:r>
              <a:rPr dirty="0" sz="1150" spc="-95">
                <a:latin typeface="Arial Black"/>
                <a:cs typeface="Arial Black"/>
              </a:rPr>
              <a:t>COHT</a:t>
            </a:r>
            <a:r>
              <a:rPr dirty="0" sz="1150" spc="-155">
                <a:latin typeface="Arial Black"/>
                <a:cs typeface="Arial Black"/>
              </a:rPr>
              <a:t> </a:t>
            </a:r>
            <a:r>
              <a:rPr dirty="0" sz="1150" spc="-204">
                <a:solidFill>
                  <a:srgbClr val="0E0E0E"/>
                </a:solidFill>
                <a:latin typeface="Arial Black"/>
                <a:cs typeface="Arial Black"/>
              </a:rPr>
              <a:t>g </a:t>
            </a:r>
            <a:r>
              <a:rPr dirty="0" sz="1150" spc="-10">
                <a:latin typeface="Arial Black"/>
                <a:cs typeface="Arial Black"/>
              </a:rPr>
              <a:t>ACTING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57398" y="2500488"/>
            <a:ext cx="4664710" cy="3446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-280">
                <a:solidFill>
                  <a:srgbClr val="313131"/>
                </a:solidFill>
                <a:latin typeface="Arial Black"/>
                <a:cs typeface="Arial Black"/>
              </a:rPr>
              <a:t>Contact</a:t>
            </a:r>
            <a:r>
              <a:rPr dirty="0" sz="2350" spc="-2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350" spc="-475">
                <a:solidFill>
                  <a:srgbClr val="313131"/>
                </a:solidFill>
                <a:latin typeface="Arial Black"/>
                <a:cs typeface="Arial Black"/>
              </a:rPr>
              <a:t>Us</a:t>
            </a:r>
            <a:endParaRPr sz="23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715"/>
              </a:spcBef>
            </a:pPr>
            <a:endParaRPr sz="2350">
              <a:latin typeface="Arial Black"/>
              <a:cs typeface="Arial Black"/>
            </a:endParaRPr>
          </a:p>
          <a:p>
            <a:pPr marL="678180">
              <a:lnSpc>
                <a:spcPct val="100000"/>
              </a:lnSpc>
            </a:pPr>
            <a:r>
              <a:rPr dirty="0" sz="2200" spc="-260">
                <a:solidFill>
                  <a:srgbClr val="313131"/>
                </a:solidFill>
                <a:latin typeface="Arial Black"/>
                <a:cs typeface="Arial Black"/>
              </a:rPr>
              <a:t>Du</a:t>
            </a:r>
            <a:r>
              <a:rPr dirty="0" sz="2200" spc="-50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215">
                <a:solidFill>
                  <a:srgbClr val="313131"/>
                </a:solidFill>
                <a:latin typeface="Arial Black"/>
                <a:cs typeface="Arial Black"/>
              </a:rPr>
              <a:t>bai,</a:t>
            </a:r>
            <a:r>
              <a:rPr dirty="0" sz="2200" spc="6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300">
                <a:solidFill>
                  <a:srgbClr val="313131"/>
                </a:solidFill>
                <a:latin typeface="Arial Black"/>
                <a:cs typeface="Arial Black"/>
              </a:rPr>
              <a:t>Sharja</a:t>
            </a:r>
            <a:r>
              <a:rPr dirty="0" sz="2200" spc="-37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220">
                <a:solidFill>
                  <a:srgbClr val="313131"/>
                </a:solidFill>
                <a:latin typeface="Arial Black"/>
                <a:cs typeface="Arial Black"/>
              </a:rPr>
              <a:t>h,</a:t>
            </a:r>
            <a:r>
              <a:rPr dirty="0" sz="2200" spc="-4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325">
                <a:solidFill>
                  <a:srgbClr val="313131"/>
                </a:solidFill>
                <a:latin typeface="Arial Black"/>
                <a:cs typeface="Arial Black"/>
              </a:rPr>
              <a:t>Fuja</a:t>
            </a:r>
            <a:r>
              <a:rPr dirty="0" sz="2200" spc="-40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215">
                <a:solidFill>
                  <a:srgbClr val="313131"/>
                </a:solidFill>
                <a:latin typeface="Arial Black"/>
                <a:cs typeface="Arial Black"/>
              </a:rPr>
              <a:t>irah,</a:t>
            </a:r>
            <a:r>
              <a:rPr dirty="0" sz="2200" spc="65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350">
                <a:solidFill>
                  <a:srgbClr val="313131"/>
                </a:solidFill>
                <a:latin typeface="Arial Black"/>
                <a:cs typeface="Arial Black"/>
              </a:rPr>
              <a:t>AI</a:t>
            </a:r>
            <a:r>
              <a:rPr dirty="0" sz="2200" spc="7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dirty="0" sz="2200" spc="-305">
                <a:solidFill>
                  <a:srgbClr val="313131"/>
                </a:solidFill>
                <a:latin typeface="Arial Black"/>
                <a:cs typeface="Arial Black"/>
              </a:rPr>
              <a:t>Ain</a:t>
            </a:r>
            <a:endParaRPr sz="2200">
              <a:latin typeface="Arial Black"/>
              <a:cs typeface="Arial Black"/>
            </a:endParaRPr>
          </a:p>
          <a:p>
            <a:pPr marL="649605">
              <a:lnSpc>
                <a:spcPct val="100000"/>
              </a:lnSpc>
              <a:spcBef>
                <a:spcPts val="2760"/>
              </a:spcBef>
            </a:pPr>
            <a:r>
              <a:rPr dirty="0" sz="2200" spc="-85">
                <a:solidFill>
                  <a:srgbClr val="313131"/>
                </a:solidFill>
                <a:latin typeface="Consolas"/>
                <a:cs typeface="Consolas"/>
              </a:rPr>
              <a:t>056341</a:t>
            </a:r>
            <a:r>
              <a:rPr dirty="0" sz="2200" spc="-630">
                <a:solidFill>
                  <a:srgbClr val="313131"/>
                </a:solidFill>
                <a:latin typeface="Consolas"/>
                <a:cs typeface="Consolas"/>
              </a:rPr>
              <a:t> </a:t>
            </a:r>
            <a:r>
              <a:rPr dirty="0" sz="2200" spc="-10">
                <a:solidFill>
                  <a:srgbClr val="313131"/>
                </a:solidFill>
                <a:latin typeface="Consolas"/>
                <a:cs typeface="Consolas"/>
              </a:rPr>
              <a:t>3131,0503632688</a:t>
            </a:r>
            <a:endParaRPr sz="2200">
              <a:latin typeface="Consolas"/>
              <a:cs typeface="Consolas"/>
            </a:endParaRPr>
          </a:p>
          <a:p>
            <a:pPr marL="642620">
              <a:lnSpc>
                <a:spcPct val="100000"/>
              </a:lnSpc>
              <a:spcBef>
                <a:spcPts val="2460"/>
              </a:spcBef>
            </a:pPr>
            <a:r>
              <a:rPr dirty="0" sz="2200" spc="-280">
                <a:solidFill>
                  <a:srgbClr val="313131"/>
                </a:solidFill>
                <a:latin typeface="Arial Black"/>
                <a:cs typeface="Arial Black"/>
              </a:rPr>
              <a:t>info‹a›uItraexceIIence.me</a:t>
            </a:r>
            <a:endParaRPr sz="2200">
              <a:latin typeface="Arial Black"/>
              <a:cs typeface="Arial Black"/>
            </a:endParaRPr>
          </a:p>
          <a:p>
            <a:pPr marL="673735">
              <a:lnSpc>
                <a:spcPct val="100000"/>
              </a:lnSpc>
              <a:spcBef>
                <a:spcPts val="2110"/>
              </a:spcBef>
            </a:pPr>
            <a:r>
              <a:rPr dirty="0" sz="2350" spc="-375">
                <a:solidFill>
                  <a:srgbClr val="2F2F2F"/>
                </a:solidFill>
                <a:latin typeface="Arial Black"/>
                <a:cs typeface="Arial Black"/>
                <a:hlinkClick r:id="rId6"/>
              </a:rPr>
              <a:t>www.uItraexceIIence.me</a:t>
            </a:r>
            <a:endParaRPr sz="2350">
              <a:latin typeface="Arial Black"/>
              <a:cs typeface="Arial Black"/>
            </a:endParaRPr>
          </a:p>
        </p:txBody>
      </p:sp>
    </p:spTree>
  </p:cSld>
  <p:clrMapOvr>
    <a:masterClrMapping/>
  </p:clrMapOvr>
  <p:transition spd="fast">
    <p:cut thruBlk="0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F2F2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2024-11-20T09:36:09Z</dcterms:created>
  <dcterms:modified xsi:type="dcterms:W3CDTF">2024-11-20T09:36:09Z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2024-07-13T00:00:00Z</vt:filetime>
  </property>
  <property fmtid="{D5CDD505-2E9C-101B-9397-08002B2CF9AE}" pid="3" name="Creator">
    <vt:lpwstr>PDF Presentation Adobe Photoshop CC</vt:lpwstr>
  </property>
  <property fmtid="{D5CDD505-2E9C-101B-9397-08002B2CF9AE}" pid="4" name="LastSaved">
    <vt:filetime>2024-11-20T00:00:00Z</vt:filetime>
  </property>
  <property fmtid="{D5CDD505-2E9C-101B-9397-08002B2CF9AE}" pid="5" name="Producer">
    <vt:lpwstr>Adobe Photoshop for Windows -- Image Conversion Plug-in</vt:lpwstr>
  </property>
</Properties>
</file>